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Lst>
  <p:notesMasterIdLst>
    <p:notesMasterId r:id="rId96"/>
  </p:notesMasterIdLst>
  <p:handoutMasterIdLst>
    <p:handoutMasterId r:id="rId97"/>
  </p:handoutMasterIdLst>
  <p:sldIdLst>
    <p:sldId id="380" r:id="rId10"/>
    <p:sldId id="469" r:id="rId11"/>
    <p:sldId id="390" r:id="rId12"/>
    <p:sldId id="350" r:id="rId13"/>
    <p:sldId id="365" r:id="rId14"/>
    <p:sldId id="362" r:id="rId15"/>
    <p:sldId id="363" r:id="rId16"/>
    <p:sldId id="364" r:id="rId17"/>
    <p:sldId id="354" r:id="rId18"/>
    <p:sldId id="356" r:id="rId19"/>
    <p:sldId id="355" r:id="rId20"/>
    <p:sldId id="360" r:id="rId21"/>
    <p:sldId id="361" r:id="rId22"/>
    <p:sldId id="358" r:id="rId23"/>
    <p:sldId id="256" r:id="rId24"/>
    <p:sldId id="353" r:id="rId25"/>
    <p:sldId id="290" r:id="rId26"/>
    <p:sldId id="293" r:id="rId27"/>
    <p:sldId id="292" r:id="rId28"/>
    <p:sldId id="381" r:id="rId29"/>
    <p:sldId id="391" r:id="rId30"/>
    <p:sldId id="392" r:id="rId31"/>
    <p:sldId id="393" r:id="rId32"/>
    <p:sldId id="394" r:id="rId33"/>
    <p:sldId id="367" r:id="rId34"/>
    <p:sldId id="372" r:id="rId35"/>
    <p:sldId id="368" r:id="rId36"/>
    <p:sldId id="375" r:id="rId37"/>
    <p:sldId id="376" r:id="rId38"/>
    <p:sldId id="386" r:id="rId39"/>
    <p:sldId id="378" r:id="rId40"/>
    <p:sldId id="382" r:id="rId41"/>
    <p:sldId id="379" r:id="rId42"/>
    <p:sldId id="383" r:id="rId43"/>
    <p:sldId id="395" r:id="rId44"/>
    <p:sldId id="388" r:id="rId45"/>
    <p:sldId id="384" r:id="rId46"/>
    <p:sldId id="385" r:id="rId47"/>
    <p:sldId id="389" r:id="rId48"/>
    <p:sldId id="455" r:id="rId49"/>
    <p:sldId id="468" r:id="rId50"/>
    <p:sldId id="407" r:id="rId51"/>
    <p:sldId id="434" r:id="rId52"/>
    <p:sldId id="410" r:id="rId53"/>
    <p:sldId id="432" r:id="rId54"/>
    <p:sldId id="439" r:id="rId55"/>
    <p:sldId id="440" r:id="rId56"/>
    <p:sldId id="441" r:id="rId57"/>
    <p:sldId id="433" r:id="rId58"/>
    <p:sldId id="435" r:id="rId59"/>
    <p:sldId id="436" r:id="rId60"/>
    <p:sldId id="437" r:id="rId61"/>
    <p:sldId id="438" r:id="rId62"/>
    <p:sldId id="413" r:id="rId63"/>
    <p:sldId id="442" r:id="rId64"/>
    <p:sldId id="443" r:id="rId65"/>
    <p:sldId id="446" r:id="rId66"/>
    <p:sldId id="445" r:id="rId67"/>
    <p:sldId id="444" r:id="rId68"/>
    <p:sldId id="447" r:id="rId69"/>
    <p:sldId id="420" r:id="rId70"/>
    <p:sldId id="450" r:id="rId71"/>
    <p:sldId id="449" r:id="rId72"/>
    <p:sldId id="456" r:id="rId73"/>
    <p:sldId id="457" r:id="rId74"/>
    <p:sldId id="458" r:id="rId75"/>
    <p:sldId id="459" r:id="rId76"/>
    <p:sldId id="417" r:id="rId77"/>
    <p:sldId id="418" r:id="rId78"/>
    <p:sldId id="421" r:id="rId79"/>
    <p:sldId id="422" r:id="rId80"/>
    <p:sldId id="423" r:id="rId81"/>
    <p:sldId id="424" r:id="rId82"/>
    <p:sldId id="451" r:id="rId83"/>
    <p:sldId id="460" r:id="rId84"/>
    <p:sldId id="452" r:id="rId85"/>
    <p:sldId id="453" r:id="rId86"/>
    <p:sldId id="454" r:id="rId87"/>
    <p:sldId id="462" r:id="rId88"/>
    <p:sldId id="470" r:id="rId89"/>
    <p:sldId id="464" r:id="rId90"/>
    <p:sldId id="465" r:id="rId91"/>
    <p:sldId id="466" r:id="rId92"/>
    <p:sldId id="467" r:id="rId93"/>
    <p:sldId id="463" r:id="rId94"/>
    <p:sldId id="398" r:id="rId9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E2E58"/>
    <a:srgbClr val="000000"/>
    <a:srgbClr val="BFBFBF"/>
    <a:srgbClr val="0078D7"/>
    <a:srgbClr val="62ACE6"/>
    <a:srgbClr val="FFFFFF"/>
    <a:srgbClr val="505050"/>
    <a:srgbClr val="107C1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88462" autoAdjust="0"/>
  </p:normalViewPr>
  <p:slideViewPr>
    <p:cSldViewPr>
      <p:cViewPr varScale="1">
        <p:scale>
          <a:sx n="87" d="100"/>
          <a:sy n="87" d="100"/>
        </p:scale>
        <p:origin x="63" y="45"/>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slide" Target="slides/slide75.xml"/><Relationship Id="rId89" Type="http://schemas.openxmlformats.org/officeDocument/2006/relationships/slide" Target="slides/slide80.xml"/><Relationship Id="rId97"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456CE-05E4-4243-9B91-8CAC99B9EC54}" type="doc">
      <dgm:prSet loTypeId="urn:microsoft.com/office/officeart/2005/8/layout/hProcess9" loCatId="process" qsTypeId="urn:microsoft.com/office/officeart/2005/8/quickstyle/simple1" qsCatId="simple" csTypeId="urn:microsoft.com/office/officeart/2005/8/colors/accent1_2" csCatId="accent1" phldr="1"/>
      <dgm:spPr/>
    </dgm:pt>
    <dgm:pt modelId="{B1753103-0991-4553-BF36-AED41243C064}">
      <dgm:prSet phldrT="[Text]"/>
      <dgm:spPr/>
      <dgm:t>
        <a:bodyPr/>
        <a:lstStyle/>
        <a:p>
          <a:r>
            <a:rPr lang="en-US" dirty="0"/>
            <a:t>Introduction Dialog</a:t>
          </a:r>
        </a:p>
      </dgm:t>
    </dgm:pt>
    <dgm:pt modelId="{9D52EB92-3C14-48AF-8ADB-FFE6022120CD}" type="parTrans" cxnId="{3E733832-A61B-4C01-BE0F-35FC81102BF1}">
      <dgm:prSet/>
      <dgm:spPr/>
      <dgm:t>
        <a:bodyPr/>
        <a:lstStyle/>
        <a:p>
          <a:endParaRPr lang="en-US"/>
        </a:p>
      </dgm:t>
    </dgm:pt>
    <dgm:pt modelId="{C2909BA6-C1A0-4A3D-9097-910A52BCFE8D}" type="sibTrans" cxnId="{3E733832-A61B-4C01-BE0F-35FC81102BF1}">
      <dgm:prSet/>
      <dgm:spPr/>
      <dgm:t>
        <a:bodyPr/>
        <a:lstStyle/>
        <a:p>
          <a:endParaRPr lang="en-US"/>
        </a:p>
      </dgm:t>
    </dgm:pt>
    <dgm:pt modelId="{363AA924-69E0-4C6D-8FE0-0A8C17095D9E}">
      <dgm:prSet phldrT="[Text]"/>
      <dgm:spPr/>
      <dgm:t>
        <a:bodyPr/>
        <a:lstStyle/>
        <a:p>
          <a:r>
            <a:rPr lang="en-US" dirty="0"/>
            <a:t>User Info Dialog</a:t>
          </a:r>
        </a:p>
      </dgm:t>
    </dgm:pt>
    <dgm:pt modelId="{2D416B09-4195-4A25-8C58-40A486990C9D}" type="parTrans" cxnId="{60425706-9A6C-4309-BE9B-D4F30D33D277}">
      <dgm:prSet/>
      <dgm:spPr/>
      <dgm:t>
        <a:bodyPr/>
        <a:lstStyle/>
        <a:p>
          <a:endParaRPr lang="en-US"/>
        </a:p>
      </dgm:t>
    </dgm:pt>
    <dgm:pt modelId="{11737132-E2E5-4D06-8488-63913F02FCB3}" type="sibTrans" cxnId="{60425706-9A6C-4309-BE9B-D4F30D33D277}">
      <dgm:prSet/>
      <dgm:spPr/>
      <dgm:t>
        <a:bodyPr/>
        <a:lstStyle/>
        <a:p>
          <a:endParaRPr lang="en-US"/>
        </a:p>
      </dgm:t>
    </dgm:pt>
    <dgm:pt modelId="{F47E09DF-77EB-4A78-9D65-E94E10790947}">
      <dgm:prSet phldrT="[Text]"/>
      <dgm:spPr/>
      <dgm:t>
        <a:bodyPr/>
        <a:lstStyle/>
        <a:p>
          <a:r>
            <a:rPr lang="en-US" dirty="0"/>
            <a:t>Reservation Dialog</a:t>
          </a:r>
        </a:p>
      </dgm:t>
    </dgm:pt>
    <dgm:pt modelId="{D195DF09-0F3C-47B3-9A15-A796836C51FE}" type="parTrans" cxnId="{A2331C0A-BC6F-41C9-A831-C4C3408E7318}">
      <dgm:prSet/>
      <dgm:spPr/>
      <dgm:t>
        <a:bodyPr/>
        <a:lstStyle/>
        <a:p>
          <a:endParaRPr lang="en-US"/>
        </a:p>
      </dgm:t>
    </dgm:pt>
    <dgm:pt modelId="{E4CB47CD-05A7-4EF7-8A5F-C340D6634646}" type="sibTrans" cxnId="{A2331C0A-BC6F-41C9-A831-C4C3408E7318}">
      <dgm:prSet/>
      <dgm:spPr/>
      <dgm:t>
        <a:bodyPr/>
        <a:lstStyle/>
        <a:p>
          <a:endParaRPr lang="en-US"/>
        </a:p>
      </dgm:t>
    </dgm:pt>
    <dgm:pt modelId="{7DE850E4-22BC-4189-B206-6C38166DF1B7}" type="pres">
      <dgm:prSet presAssocID="{29F456CE-05E4-4243-9B91-8CAC99B9EC54}" presName="CompostProcess" presStyleCnt="0">
        <dgm:presLayoutVars>
          <dgm:dir/>
          <dgm:resizeHandles val="exact"/>
        </dgm:presLayoutVars>
      </dgm:prSet>
      <dgm:spPr/>
    </dgm:pt>
    <dgm:pt modelId="{65DF6D8B-2F47-496F-9A9C-87230615920C}" type="pres">
      <dgm:prSet presAssocID="{29F456CE-05E4-4243-9B91-8CAC99B9EC54}" presName="arrow" presStyleLbl="bgShp" presStyleIdx="0" presStyleCnt="1"/>
      <dgm:spPr/>
    </dgm:pt>
    <dgm:pt modelId="{128AD8F9-E10B-449B-9107-B607E0959E31}" type="pres">
      <dgm:prSet presAssocID="{29F456CE-05E4-4243-9B91-8CAC99B9EC54}" presName="linearProcess" presStyleCnt="0"/>
      <dgm:spPr/>
    </dgm:pt>
    <dgm:pt modelId="{5332ECF7-3349-42D2-A608-D332A9E39B0F}" type="pres">
      <dgm:prSet presAssocID="{B1753103-0991-4553-BF36-AED41243C064}" presName="textNode" presStyleLbl="node1" presStyleIdx="0" presStyleCnt="3">
        <dgm:presLayoutVars>
          <dgm:bulletEnabled val="1"/>
        </dgm:presLayoutVars>
      </dgm:prSet>
      <dgm:spPr/>
    </dgm:pt>
    <dgm:pt modelId="{07095286-808A-4DDC-9357-672531B88982}" type="pres">
      <dgm:prSet presAssocID="{C2909BA6-C1A0-4A3D-9097-910A52BCFE8D}" presName="sibTrans" presStyleCnt="0"/>
      <dgm:spPr/>
    </dgm:pt>
    <dgm:pt modelId="{020DC43E-E2E2-4754-B3DB-D1FDEF1D3174}" type="pres">
      <dgm:prSet presAssocID="{363AA924-69E0-4C6D-8FE0-0A8C17095D9E}" presName="textNode" presStyleLbl="node1" presStyleIdx="1" presStyleCnt="3">
        <dgm:presLayoutVars>
          <dgm:bulletEnabled val="1"/>
        </dgm:presLayoutVars>
      </dgm:prSet>
      <dgm:spPr/>
    </dgm:pt>
    <dgm:pt modelId="{B8244E26-5A86-46DC-9551-CD50F545F526}" type="pres">
      <dgm:prSet presAssocID="{11737132-E2E5-4D06-8488-63913F02FCB3}" presName="sibTrans" presStyleCnt="0"/>
      <dgm:spPr/>
    </dgm:pt>
    <dgm:pt modelId="{5C6F0EBE-2407-47C2-87C9-1395FE8AE065}" type="pres">
      <dgm:prSet presAssocID="{F47E09DF-77EB-4A78-9D65-E94E10790947}" presName="textNode" presStyleLbl="node1" presStyleIdx="2" presStyleCnt="3">
        <dgm:presLayoutVars>
          <dgm:bulletEnabled val="1"/>
        </dgm:presLayoutVars>
      </dgm:prSet>
      <dgm:spPr/>
    </dgm:pt>
  </dgm:ptLst>
  <dgm:cxnLst>
    <dgm:cxn modelId="{428C3603-2098-4886-99B5-1E35C13D02D2}" type="presOf" srcId="{363AA924-69E0-4C6D-8FE0-0A8C17095D9E}" destId="{020DC43E-E2E2-4754-B3DB-D1FDEF1D3174}" srcOrd="0" destOrd="0" presId="urn:microsoft.com/office/officeart/2005/8/layout/hProcess9"/>
    <dgm:cxn modelId="{A2331C0A-BC6F-41C9-A831-C4C3408E7318}" srcId="{29F456CE-05E4-4243-9B91-8CAC99B9EC54}" destId="{F47E09DF-77EB-4A78-9D65-E94E10790947}" srcOrd="2" destOrd="0" parTransId="{D195DF09-0F3C-47B3-9A15-A796836C51FE}" sibTransId="{E4CB47CD-05A7-4EF7-8A5F-C340D6634646}"/>
    <dgm:cxn modelId="{11937D0A-DC3F-4069-BD05-627E5C238EF7}" type="presOf" srcId="{29F456CE-05E4-4243-9B91-8CAC99B9EC54}" destId="{7DE850E4-22BC-4189-B206-6C38166DF1B7}" srcOrd="0" destOrd="0" presId="urn:microsoft.com/office/officeart/2005/8/layout/hProcess9"/>
    <dgm:cxn modelId="{60425706-9A6C-4309-BE9B-D4F30D33D277}" srcId="{29F456CE-05E4-4243-9B91-8CAC99B9EC54}" destId="{363AA924-69E0-4C6D-8FE0-0A8C17095D9E}" srcOrd="1" destOrd="0" parTransId="{2D416B09-4195-4A25-8C58-40A486990C9D}" sibTransId="{11737132-E2E5-4D06-8488-63913F02FCB3}"/>
    <dgm:cxn modelId="{2000515F-3CC8-4E85-AA32-7D4047F467A5}" type="presOf" srcId="{F47E09DF-77EB-4A78-9D65-E94E10790947}" destId="{5C6F0EBE-2407-47C2-87C9-1395FE8AE065}" srcOrd="0" destOrd="0" presId="urn:microsoft.com/office/officeart/2005/8/layout/hProcess9"/>
    <dgm:cxn modelId="{F7B4D7EF-9F94-4B12-AF6A-4A2E849BDF93}" type="presOf" srcId="{B1753103-0991-4553-BF36-AED41243C064}" destId="{5332ECF7-3349-42D2-A608-D332A9E39B0F}" srcOrd="0" destOrd="0" presId="urn:microsoft.com/office/officeart/2005/8/layout/hProcess9"/>
    <dgm:cxn modelId="{3E733832-A61B-4C01-BE0F-35FC81102BF1}" srcId="{29F456CE-05E4-4243-9B91-8CAC99B9EC54}" destId="{B1753103-0991-4553-BF36-AED41243C064}" srcOrd="0" destOrd="0" parTransId="{9D52EB92-3C14-48AF-8ADB-FFE6022120CD}" sibTransId="{C2909BA6-C1A0-4A3D-9097-910A52BCFE8D}"/>
    <dgm:cxn modelId="{853AA563-580D-493B-B74F-AED071239CF6}" type="presParOf" srcId="{7DE850E4-22BC-4189-B206-6C38166DF1B7}" destId="{65DF6D8B-2F47-496F-9A9C-87230615920C}" srcOrd="0" destOrd="0" presId="urn:microsoft.com/office/officeart/2005/8/layout/hProcess9"/>
    <dgm:cxn modelId="{DA390671-3040-49A6-912D-8D26F1996F4D}" type="presParOf" srcId="{7DE850E4-22BC-4189-B206-6C38166DF1B7}" destId="{128AD8F9-E10B-449B-9107-B607E0959E31}" srcOrd="1" destOrd="0" presId="urn:microsoft.com/office/officeart/2005/8/layout/hProcess9"/>
    <dgm:cxn modelId="{B53BCA5C-E296-4639-897B-7334C4132B37}" type="presParOf" srcId="{128AD8F9-E10B-449B-9107-B607E0959E31}" destId="{5332ECF7-3349-42D2-A608-D332A9E39B0F}" srcOrd="0" destOrd="0" presId="urn:microsoft.com/office/officeart/2005/8/layout/hProcess9"/>
    <dgm:cxn modelId="{BDA3A533-FEDD-4E51-B695-EC91C695D6C6}" type="presParOf" srcId="{128AD8F9-E10B-449B-9107-B607E0959E31}" destId="{07095286-808A-4DDC-9357-672531B88982}" srcOrd="1" destOrd="0" presId="urn:microsoft.com/office/officeart/2005/8/layout/hProcess9"/>
    <dgm:cxn modelId="{150CEDE3-81F4-4009-817D-DBDE54815127}" type="presParOf" srcId="{128AD8F9-E10B-449B-9107-B607E0959E31}" destId="{020DC43E-E2E2-4754-B3DB-D1FDEF1D3174}" srcOrd="2" destOrd="0" presId="urn:microsoft.com/office/officeart/2005/8/layout/hProcess9"/>
    <dgm:cxn modelId="{C85B4E47-B5F8-427C-9A33-4469B49701A5}" type="presParOf" srcId="{128AD8F9-E10B-449B-9107-B607E0959E31}" destId="{B8244E26-5A86-46DC-9551-CD50F545F526}" srcOrd="3" destOrd="0" presId="urn:microsoft.com/office/officeart/2005/8/layout/hProcess9"/>
    <dgm:cxn modelId="{8CD05C6C-3CB6-4DD1-A08B-FC648440C71E}" type="presParOf" srcId="{128AD8F9-E10B-449B-9107-B607E0959E31}" destId="{5C6F0EBE-2407-47C2-87C9-1395FE8AE06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6D8B-2F47-496F-9A9C-87230615920C}">
      <dsp:nvSpPr>
        <dsp:cNvPr id="0" name=""/>
        <dsp:cNvSpPr/>
      </dsp:nvSpPr>
      <dsp:spPr>
        <a:xfrm>
          <a:off x="621823" y="0"/>
          <a:ext cx="7047335" cy="47243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ECF7-3349-42D2-A608-D332A9E39B0F}">
      <dsp:nvSpPr>
        <dsp:cNvPr id="0" name=""/>
        <dsp:cNvSpPr/>
      </dsp:nvSpPr>
      <dsp:spPr>
        <a:xfrm>
          <a:off x="5123"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Introduction Dialog</a:t>
          </a:r>
        </a:p>
      </dsp:txBody>
      <dsp:txXfrm>
        <a:off x="97373" y="1509569"/>
        <a:ext cx="2482768" cy="1705260"/>
      </dsp:txXfrm>
    </dsp:sp>
    <dsp:sp modelId="{020DC43E-E2E2-4754-B3DB-D1FDEF1D3174}">
      <dsp:nvSpPr>
        <dsp:cNvPr id="0" name=""/>
        <dsp:cNvSpPr/>
      </dsp:nvSpPr>
      <dsp:spPr>
        <a:xfrm>
          <a:off x="2811857"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User Info Dialog</a:t>
          </a:r>
        </a:p>
      </dsp:txBody>
      <dsp:txXfrm>
        <a:off x="2904107" y="1509569"/>
        <a:ext cx="2482768" cy="1705260"/>
      </dsp:txXfrm>
    </dsp:sp>
    <dsp:sp modelId="{5C6F0EBE-2407-47C2-87C9-1395FE8AE065}">
      <dsp:nvSpPr>
        <dsp:cNvPr id="0" name=""/>
        <dsp:cNvSpPr/>
      </dsp:nvSpPr>
      <dsp:spPr>
        <a:xfrm>
          <a:off x="5618590"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Reservation Dialog</a:t>
          </a:r>
        </a:p>
      </dsp:txBody>
      <dsp:txXfrm>
        <a:off x="5710840" y="1509569"/>
        <a:ext cx="2482768" cy="17052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2/9/2017 9:09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2/9/2017 8:43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ipher" TargetMode="External"/><Relationship Id="rId13" Type="http://schemas.openxmlformats.org/officeDocument/2006/relationships/hyperlink" Target="https://en.wikipedia.org/wiki/Alan_Turing#cite_note-6" TargetMode="External"/><Relationship Id="rId3" Type="http://schemas.openxmlformats.org/officeDocument/2006/relationships/hyperlink" Target="https://en.wikipedia.org/wiki/World_War_II" TargetMode="External"/><Relationship Id="rId7" Type="http://schemas.openxmlformats.org/officeDocument/2006/relationships/hyperlink" Target="https://en.wikipedia.org/wiki/Hut_8" TargetMode="External"/><Relationship Id="rId12" Type="http://schemas.openxmlformats.org/officeDocument/2006/relationships/hyperlink" Target="https://en.wikipedia.org/wiki/Battle_of_the_Atlantic"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ryptanalysis" TargetMode="External"/><Relationship Id="rId11" Type="http://schemas.openxmlformats.org/officeDocument/2006/relationships/hyperlink" Target="https://en.wikipedia.org/wiki/Enigma_machine" TargetMode="External"/><Relationship Id="rId5" Type="http://schemas.openxmlformats.org/officeDocument/2006/relationships/hyperlink" Target="https://en.wikipedia.org/wiki/Bletchley_Park" TargetMode="External"/><Relationship Id="rId10" Type="http://schemas.openxmlformats.org/officeDocument/2006/relationships/hyperlink" Target="https://en.wikipedia.org/wiki/Electromechanics" TargetMode="External"/><Relationship Id="rId4" Type="http://schemas.openxmlformats.org/officeDocument/2006/relationships/hyperlink" Target="https://en.wikipedia.org/wiki/Government_Communications_Headquarters#Government_Code_and_Cypher_School_.28GC.26CS.29" TargetMode="External"/><Relationship Id="rId9" Type="http://schemas.openxmlformats.org/officeDocument/2006/relationships/hyperlink" Target="https://en.wikipedia.org/wiki/Bomba_(cryptograph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engine a</a:t>
            </a:r>
            <a:r>
              <a:rPr lang="en-US" baseline="0" dirty="0"/>
              <a:t> mechanical calculator used </a:t>
            </a:r>
            <a:r>
              <a:rPr lang="en-US" baseline="0" dirty="0" err="1"/>
              <a:t>ot</a:t>
            </a:r>
            <a:r>
              <a:rPr lang="en-US" baseline="0" dirty="0"/>
              <a:t> tabulate polynomial functions.  But the major difference was that the Analytical Engine was a general purpose programable computer.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03147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a:p>
            <a:r>
              <a:rPr lang="en-US" dirty="0"/>
              <a:t>To may, the ability of the</a:t>
            </a:r>
            <a:r>
              <a:rPr lang="en-US" baseline="0" dirty="0"/>
              <a:t> computer to process language as skillfully as we do will signal the arrival of truly intelligent machines. The basis of this belief is the fact </a:t>
            </a:r>
            <a:r>
              <a:rPr lang="en-US" baseline="0" dirty="0" err="1"/>
              <a:t>tht</a:t>
            </a:r>
            <a:r>
              <a:rPr lang="en-US" baseline="0" dirty="0"/>
              <a:t> the effective use of language is intertwined with our general cognitive abilities. Among the first to consider the computational implications of this intimate connection was Alan Turing. </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633948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50788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42367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https://en.wikipedia.org/wiki/Conceptual_dependency_theory </a:t>
            </a:r>
          </a:p>
          <a:p>
            <a:r>
              <a:rPr lang="en-US" dirty="0"/>
              <a:t>https://en.wikipedia.org/wiki/Augmented_transition_network </a:t>
            </a:r>
          </a:p>
          <a:p>
            <a:endParaRPr lang="en-US" dirty="0"/>
          </a:p>
          <a:p>
            <a:pPr>
              <a:lnSpc>
                <a:spcPct val="90000"/>
              </a:lnSpc>
              <a:spcAft>
                <a:spcPts val="600"/>
              </a:spcAft>
            </a:pPr>
            <a:r>
              <a:rPr lang="en-US" sz="900" dirty="0">
                <a:gradFill>
                  <a:gsLst>
                    <a:gs pos="2917">
                      <a:schemeClr val="tx1"/>
                    </a:gs>
                    <a:gs pos="30000">
                      <a:schemeClr val="tx1"/>
                    </a:gs>
                  </a:gsLst>
                  <a:lin ang="5400000" scaled="0"/>
                </a:gradFill>
              </a:rPr>
              <a:t>those early bots.. and games in the 60s and 70s relied on simple </a:t>
            </a:r>
            <a:r>
              <a:rPr lang="en-US" sz="900" dirty="0" err="1">
                <a:gradFill>
                  <a:gsLst>
                    <a:gs pos="2917">
                      <a:schemeClr val="tx1"/>
                    </a:gs>
                    <a:gs pos="30000">
                      <a:schemeClr val="tx1"/>
                    </a:gs>
                  </a:gsLst>
                  <a:lin ang="5400000" scaled="0"/>
                </a:gradFill>
              </a:rPr>
              <a:t>grammer</a:t>
            </a:r>
            <a:r>
              <a:rPr lang="en-US" sz="900" dirty="0">
                <a:gradFill>
                  <a:gsLst>
                    <a:gs pos="2917">
                      <a:schemeClr val="tx1"/>
                    </a:gs>
                    <a:gs pos="30000">
                      <a:schemeClr val="tx1"/>
                    </a:gs>
                  </a:gsLst>
                  <a:lin ang="5400000" scaled="0"/>
                </a:gradFill>
              </a:rPr>
              <a:t> rules or things like conceptual dependency theory  and Augmented transition networks but in the 80s the introduction of Machine Learning for language processing changed things. </a:t>
            </a:r>
          </a:p>
          <a:p>
            <a:pPr>
              <a:lnSpc>
                <a:spcPct val="90000"/>
              </a:lnSpc>
              <a:spcAft>
                <a:spcPts val="600"/>
              </a:spcAft>
            </a:pPr>
            <a:endParaRPr lang="en-US" sz="900" dirty="0">
              <a:gradFill>
                <a:gsLst>
                  <a:gs pos="2917">
                    <a:schemeClr val="tx1"/>
                  </a:gs>
                  <a:gs pos="30000">
                    <a:schemeClr val="tx1"/>
                  </a:gs>
                </a:gsLst>
                <a:lin ang="5400000" scaled="0"/>
              </a:gradFill>
            </a:endParaRPr>
          </a:p>
          <a:p>
            <a:pPr>
              <a:lnSpc>
                <a:spcPct val="90000"/>
              </a:lnSpc>
              <a:spcAft>
                <a:spcPts val="600"/>
              </a:spcAft>
            </a:pPr>
            <a:r>
              <a:rPr lang="en-US" sz="900" dirty="0">
                <a:gradFill>
                  <a:gsLst>
                    <a:gs pos="2917">
                      <a:schemeClr val="tx1"/>
                    </a:gs>
                    <a:gs pos="30000">
                      <a:schemeClr val="tx1"/>
                    </a:gs>
                  </a:gsLst>
                  <a:lin ang="5400000" scaled="0"/>
                </a:gradFill>
              </a:rPr>
              <a:t>Now if you are not an AI expert.. and I for one am not.  You are in luck, you don’t need a </a:t>
            </a:r>
            <a:r>
              <a:rPr lang="en-US" sz="900" dirty="0" err="1">
                <a:gradFill>
                  <a:gsLst>
                    <a:gs pos="2917">
                      <a:schemeClr val="tx1"/>
                    </a:gs>
                    <a:gs pos="30000">
                      <a:schemeClr val="tx1"/>
                    </a:gs>
                  </a:gsLst>
                  <a:lin ang="5400000" scaled="0"/>
                </a:gradFill>
              </a:rPr>
              <a:t>PHd</a:t>
            </a:r>
            <a:r>
              <a:rPr lang="en-US" sz="900" dirty="0">
                <a:gradFill>
                  <a:gsLst>
                    <a:gs pos="2917">
                      <a:schemeClr val="tx1"/>
                    </a:gs>
                    <a:gs pos="30000">
                      <a:schemeClr val="tx1"/>
                    </a:gs>
                  </a:gsLst>
                  <a:lin ang="5400000" scaled="0"/>
                </a:gradFill>
              </a:rPr>
              <a:t>  to take advantage of all this power. </a:t>
            </a:r>
          </a:p>
          <a:p>
            <a:pPr>
              <a:lnSpc>
                <a:spcPct val="90000"/>
              </a:lnSpc>
              <a:spcAft>
                <a:spcPts val="600"/>
              </a:spcAft>
            </a:pPr>
            <a:endParaRPr lang="en-US" sz="900" dirty="0">
              <a:gradFill>
                <a:gsLst>
                  <a:gs pos="2917">
                    <a:schemeClr val="tx1"/>
                  </a:gs>
                  <a:gs pos="30000">
                    <a:schemeClr val="tx1"/>
                  </a:gs>
                </a:gsLst>
                <a:lin ang="5400000" scaled="0"/>
              </a:gradFill>
            </a:endParaRPr>
          </a:p>
          <a:p>
            <a:pPr>
              <a:lnSpc>
                <a:spcPct val="90000"/>
              </a:lnSpc>
              <a:spcAft>
                <a:spcPts val="600"/>
              </a:spcAft>
            </a:pPr>
            <a:r>
              <a:rPr lang="en-US" sz="900" dirty="0">
                <a:gradFill>
                  <a:gsLst>
                    <a:gs pos="2917">
                      <a:schemeClr val="tx1"/>
                    </a:gs>
                    <a:gs pos="30000">
                      <a:schemeClr val="tx1"/>
                    </a:gs>
                  </a:gsLst>
                  <a:lin ang="5400000" scaled="0"/>
                </a:gradFill>
              </a:rPr>
              <a:t>Mention Google Natural Language API, IBM Conversation, Amazon Lex and Show LUIS </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712392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open source libraries that you can use but now, even better. There are great services you can use. </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79088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867422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705787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04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Analytical Engine - Which is a massive machine which</a:t>
            </a:r>
            <a:r>
              <a:rPr lang="en-US" baseline="0" dirty="0"/>
              <a:t> is the is a close cousin to his other invention</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63597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a nine-month period in 1842–43, Lovelace translated the Babbage's newest proposed machine, the Analytical Engine. With the article, she appended a set of notes.[53] Explaining the Analytical Engine's function was a difficult task, as even many other scientists did not really grasp the concept and the British establishment was uninterested in it.[54] Lovelace's notes even had to explain how the Analytical Engine differed from the original Difference Engine.[55] Her work was well received at the time; the scientist Michael Faraday described himself as a supporter of her writing.[56]</a:t>
            </a:r>
          </a:p>
          <a:p>
            <a:r>
              <a:rPr lang="en-US" dirty="0"/>
              <a:t>The notes are around three times longer than the article itself and include (in Section G[57]), </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740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leads us to a smaller but important part of her notes..</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3647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During the </a:t>
            </a:r>
            <a:r>
              <a:rPr lang="en-US" sz="900" b="0" i="0" u="none" strike="noStrike" kern="1200" dirty="0">
                <a:solidFill>
                  <a:schemeClr val="tx1"/>
                </a:solidFill>
                <a:effectLst/>
                <a:latin typeface="Segoe UI Light" pitchFamily="34" charset="0"/>
                <a:ea typeface="+mn-ea"/>
                <a:cs typeface="+mn-cs"/>
                <a:hlinkClick r:id="rId3" tooltip="World War II"/>
              </a:rPr>
              <a:t>Second World War</a:t>
            </a:r>
            <a:r>
              <a:rPr lang="en-US" sz="900" b="0" i="0" kern="1200" dirty="0">
                <a:solidFill>
                  <a:schemeClr val="tx1"/>
                </a:solidFill>
                <a:effectLst/>
                <a:latin typeface="Segoe UI Light" pitchFamily="34" charset="0"/>
                <a:ea typeface="+mn-ea"/>
                <a:cs typeface="+mn-cs"/>
              </a:rPr>
              <a:t>, Turing worked for the </a:t>
            </a:r>
            <a:r>
              <a:rPr lang="en-US" sz="900" b="0" i="0" u="none" strike="noStrike" kern="1200" dirty="0">
                <a:solidFill>
                  <a:schemeClr val="tx1"/>
                </a:solidFill>
                <a:effectLst/>
                <a:latin typeface="Segoe UI Light" pitchFamily="34" charset="0"/>
                <a:ea typeface="+mn-ea"/>
                <a:cs typeface="+mn-cs"/>
                <a:hlinkClick r:id="rId4" tooltip="Government Communications Headquarters"/>
              </a:rPr>
              <a:t>Government Code and Cypher School</a:t>
            </a:r>
            <a:r>
              <a:rPr lang="en-US" sz="900" b="0" i="0" kern="1200" dirty="0">
                <a:solidFill>
                  <a:schemeClr val="tx1"/>
                </a:solidFill>
                <a:effectLst/>
                <a:latin typeface="Segoe UI Light" pitchFamily="34" charset="0"/>
                <a:ea typeface="+mn-ea"/>
                <a:cs typeface="+mn-cs"/>
              </a:rPr>
              <a:t> (GC&amp;CS) at </a:t>
            </a:r>
            <a:r>
              <a:rPr lang="en-US" sz="900" b="0" i="0" u="none" strike="noStrike" kern="1200" dirty="0">
                <a:solidFill>
                  <a:schemeClr val="tx1"/>
                </a:solidFill>
                <a:effectLst/>
                <a:latin typeface="Segoe UI Light" pitchFamily="34" charset="0"/>
                <a:ea typeface="+mn-ea"/>
                <a:cs typeface="+mn-cs"/>
                <a:hlinkClick r:id="rId5" tooltip="Bletchley Park"/>
              </a:rPr>
              <a:t>Bletchley Park</a:t>
            </a:r>
            <a:r>
              <a:rPr lang="en-US" sz="900" b="0" i="0" kern="1200" dirty="0">
                <a:solidFill>
                  <a:schemeClr val="tx1"/>
                </a:solidFill>
                <a:effectLst/>
                <a:latin typeface="Segoe UI Light" pitchFamily="34" charset="0"/>
                <a:ea typeface="+mn-ea"/>
                <a:cs typeface="+mn-cs"/>
              </a:rPr>
              <a:t>, Britain's </a:t>
            </a:r>
            <a:r>
              <a:rPr lang="en-US" sz="900" b="0" i="0" u="none" strike="noStrike" kern="1200" dirty="0">
                <a:solidFill>
                  <a:schemeClr val="tx1"/>
                </a:solidFill>
                <a:effectLst/>
                <a:latin typeface="Segoe UI Light" pitchFamily="34" charset="0"/>
                <a:ea typeface="+mn-ea"/>
                <a:cs typeface="+mn-cs"/>
                <a:hlinkClick r:id="rId6" tooltip="Cryptanalysis"/>
              </a:rPr>
              <a:t>codebreaking</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centre</a:t>
            </a:r>
            <a:r>
              <a:rPr lang="en-US" sz="900" b="0" i="0" kern="1200" dirty="0">
                <a:solidFill>
                  <a:schemeClr val="tx1"/>
                </a:solidFill>
                <a:effectLst/>
                <a:latin typeface="Segoe UI Light" pitchFamily="34" charset="0"/>
                <a:ea typeface="+mn-ea"/>
                <a:cs typeface="+mn-cs"/>
              </a:rPr>
              <a:t>. For a time he led </a:t>
            </a:r>
            <a:r>
              <a:rPr lang="en-US" sz="900" b="0" i="0" u="none" strike="noStrike" kern="1200" dirty="0">
                <a:solidFill>
                  <a:schemeClr val="tx1"/>
                </a:solidFill>
                <a:effectLst/>
                <a:latin typeface="Segoe UI Light" pitchFamily="34" charset="0"/>
                <a:ea typeface="+mn-ea"/>
                <a:cs typeface="+mn-cs"/>
                <a:hlinkClick r:id="rId7" tooltip="Hut 8"/>
              </a:rPr>
              <a:t>Hut 8</a:t>
            </a:r>
            <a:r>
              <a:rPr lang="en-US" sz="900" b="0" i="0" kern="1200" dirty="0">
                <a:solidFill>
                  <a:schemeClr val="tx1"/>
                </a:solidFill>
                <a:effectLst/>
                <a:latin typeface="Segoe UI Light" pitchFamily="34" charset="0"/>
                <a:ea typeface="+mn-ea"/>
                <a:cs typeface="+mn-cs"/>
              </a:rPr>
              <a:t>, the section responsible for German naval cryptanalysis. He devised a number of techniques for speeding the breaking of German </a:t>
            </a:r>
            <a:r>
              <a:rPr lang="en-US" sz="900" b="0" i="0" u="none" strike="noStrike" kern="1200" dirty="0">
                <a:solidFill>
                  <a:schemeClr val="tx1"/>
                </a:solidFill>
                <a:effectLst/>
                <a:latin typeface="Segoe UI Light" pitchFamily="34" charset="0"/>
                <a:ea typeface="+mn-ea"/>
                <a:cs typeface="+mn-cs"/>
                <a:hlinkClick r:id="rId8" tooltip="Cipher"/>
              </a:rPr>
              <a:t>ciphers</a:t>
            </a:r>
            <a:r>
              <a:rPr lang="en-US" sz="900" b="0" i="0" kern="1200" dirty="0">
                <a:solidFill>
                  <a:schemeClr val="tx1"/>
                </a:solidFill>
                <a:effectLst/>
                <a:latin typeface="Segoe UI Light" pitchFamily="34" charset="0"/>
                <a:ea typeface="+mn-ea"/>
                <a:cs typeface="+mn-cs"/>
              </a:rPr>
              <a:t>, including improvements to the pre-war Polish </a:t>
            </a:r>
            <a:r>
              <a:rPr lang="en-US" sz="900" b="0" i="0" u="none" strike="noStrike" kern="1200" dirty="0">
                <a:solidFill>
                  <a:schemeClr val="tx1"/>
                </a:solidFill>
                <a:effectLst/>
                <a:latin typeface="Segoe UI Light" pitchFamily="34" charset="0"/>
                <a:ea typeface="+mn-ea"/>
                <a:cs typeface="+mn-cs"/>
                <a:hlinkClick r:id="rId9" tooltip="Bomba (cryptography)"/>
              </a:rPr>
              <a:t>bombe</a:t>
            </a:r>
            <a:r>
              <a:rPr lang="en-US" sz="900" b="0" i="0" kern="1200" dirty="0">
                <a:solidFill>
                  <a:schemeClr val="tx1"/>
                </a:solidFill>
                <a:effectLst/>
                <a:latin typeface="Segoe UI Light" pitchFamily="34" charset="0"/>
                <a:ea typeface="+mn-ea"/>
                <a:cs typeface="+mn-cs"/>
              </a:rPr>
              <a:t> method, an </a:t>
            </a:r>
            <a:r>
              <a:rPr lang="en-US" sz="900" b="0" i="0" u="none" strike="noStrike" kern="1200" dirty="0">
                <a:solidFill>
                  <a:schemeClr val="tx1"/>
                </a:solidFill>
                <a:effectLst/>
                <a:latin typeface="Segoe UI Light" pitchFamily="34" charset="0"/>
                <a:ea typeface="+mn-ea"/>
                <a:cs typeface="+mn-cs"/>
                <a:hlinkClick r:id="rId10" tooltip="Electromechanics"/>
              </a:rPr>
              <a:t>electromechanical</a:t>
            </a:r>
            <a:r>
              <a:rPr lang="en-US" sz="900" b="0" i="0" kern="1200" dirty="0">
                <a:solidFill>
                  <a:schemeClr val="tx1"/>
                </a:solidFill>
                <a:effectLst/>
                <a:latin typeface="Segoe UI Light" pitchFamily="34" charset="0"/>
                <a:ea typeface="+mn-ea"/>
                <a:cs typeface="+mn-cs"/>
              </a:rPr>
              <a:t> machine that could find settings for the </a:t>
            </a:r>
            <a:r>
              <a:rPr lang="en-US" sz="900" b="0" i="0" u="none" strike="noStrike" kern="1200" dirty="0">
                <a:solidFill>
                  <a:schemeClr val="tx1"/>
                </a:solidFill>
                <a:effectLst/>
                <a:latin typeface="Segoe UI Light" pitchFamily="34" charset="0"/>
                <a:ea typeface="+mn-ea"/>
                <a:cs typeface="+mn-cs"/>
                <a:hlinkClick r:id="rId11" tooltip="Enigma machine"/>
              </a:rPr>
              <a:t>Enigma machine</a:t>
            </a:r>
            <a:r>
              <a:rPr lang="en-US" sz="900" b="0" i="0" kern="1200" dirty="0">
                <a:solidFill>
                  <a:schemeClr val="tx1"/>
                </a:solidFill>
                <a:effectLst/>
                <a:latin typeface="Segoe UI Light" pitchFamily="34" charset="0"/>
                <a:ea typeface="+mn-ea"/>
                <a:cs typeface="+mn-cs"/>
              </a:rPr>
              <a:t>. Turing played a pivotal role in cracking intercepted coded messages that enabled the Allies to defeat the Nazis in many crucial engagements, including the </a:t>
            </a:r>
            <a:r>
              <a:rPr lang="en-US" sz="900" b="0" i="0" u="none" strike="noStrike" kern="1200" dirty="0">
                <a:solidFill>
                  <a:schemeClr val="tx1"/>
                </a:solidFill>
                <a:effectLst/>
                <a:latin typeface="Segoe UI Light" pitchFamily="34" charset="0"/>
                <a:ea typeface="+mn-ea"/>
                <a:cs typeface="+mn-cs"/>
                <a:hlinkClick r:id="rId12" tooltip="Battle of the Atlantic"/>
              </a:rPr>
              <a:t>Battle of the Atlantic</a:t>
            </a:r>
            <a:r>
              <a:rPr lang="en-US" sz="900" b="0" i="0" kern="1200" dirty="0">
                <a:solidFill>
                  <a:schemeClr val="tx1"/>
                </a:solidFill>
                <a:effectLst/>
                <a:latin typeface="Segoe UI Light" pitchFamily="34" charset="0"/>
                <a:ea typeface="+mn-ea"/>
                <a:cs typeface="+mn-cs"/>
              </a:rPr>
              <a:t>; it has been estimated that this work shortened the war in Europe by more than two years and saved over fourteen million lives.</a:t>
            </a:r>
            <a:r>
              <a:rPr lang="en-US" sz="900" b="0" i="0" u="none" strike="noStrike" kern="1200" baseline="30000" dirty="0">
                <a:solidFill>
                  <a:schemeClr val="tx1"/>
                </a:solidFill>
                <a:effectLst/>
                <a:latin typeface="Segoe UI Light" pitchFamily="34" charset="0"/>
                <a:ea typeface="+mn-ea"/>
                <a:cs typeface="+mn-cs"/>
                <a:hlinkClick r:id="rId13"/>
              </a:rPr>
              <a:t>[6]</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56853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7FDC34-8999-4F03-9BBF-148B55824EB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158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7FDC34-8999-4F03-9BBF-148B55824EB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901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were not very useful,</a:t>
            </a:r>
            <a:r>
              <a:rPr lang="en-US" baseline="0" dirty="0"/>
              <a:t> just a simple experiment.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29402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had the same problem as the old txt based adventure games.</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2/9/2017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29587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172913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0626582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52071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38273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184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00278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690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549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24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7562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1167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062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4049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1641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65385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092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19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25308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9361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2590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28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33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68781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193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7382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350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4818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815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139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53952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image" Target="../media/image5.png"/><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theme" Target="../theme/theme3.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image" Target="../media/image5.png"/><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theme" Target="../theme/theme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image" Target="../media/image5.png"/><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theme" Target="../theme/theme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50" r:id="rId24"/>
    <p:sldLayoutId id="214748445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451" r:id="rId30"/>
    <p:sldLayoutId id="2147484453" r:id="rId3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796267895"/>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hyperlink" Target="https://en.wikipedia.org/wiki/Computing_Machinery_and_Intelligence" TargetMode="External"/><Relationship Id="rId4" Type="http://schemas.openxmlformats.org/officeDocument/2006/relationships/hyperlink" Target="https://en.wikipedia.org/wiki/Alan_Tur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ELIZA" TargetMode="External"/><Relationship Id="rId2" Type="http://schemas.openxmlformats.org/officeDocument/2006/relationships/image" Target="../media/image37.jpg"/><Relationship Id="rId1" Type="http://schemas.openxmlformats.org/officeDocument/2006/relationships/slideLayout" Target="../slideLayouts/slideLayout18.xml"/><Relationship Id="rId5" Type="http://schemas.openxmlformats.org/officeDocument/2006/relationships/hyperlink" Target="http://www.med-ai.com/models/eliza.html" TargetMode="External"/><Relationship Id="rId4" Type="http://schemas.openxmlformats.org/officeDocument/2006/relationships/hyperlink" Target="https://en.wikipedia.org/wiki/Carl_Roger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Kenneth_Colby" TargetMode="External"/><Relationship Id="rId2" Type="http://schemas.openxmlformats.org/officeDocument/2006/relationships/image" Target="../media/image37.jpg"/><Relationship Id="rId1" Type="http://schemas.openxmlformats.org/officeDocument/2006/relationships/slideLayout" Target="../slideLayouts/slideLayout18.xml"/><Relationship Id="rId5" Type="http://schemas.openxmlformats.org/officeDocument/2006/relationships/hyperlink" Target="https://en.wikipedia.org/wiki/ARPANET" TargetMode="External"/><Relationship Id="rId4" Type="http://schemas.openxmlformats.org/officeDocument/2006/relationships/hyperlink" Target="https://en.wikipedia.org/wiki/Paranoid_schizophreni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botpages.com/"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5.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5.xml"/><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5.xml.rels><?xml version="1.0" encoding="UTF-8" standalone="yes"?>
<Relationships xmlns="http://schemas.openxmlformats.org/package/2006/relationships"><Relationship Id="rId8" Type="http://schemas.openxmlformats.org/officeDocument/2006/relationships/hyperlink" Target="https://ngrok.com/" TargetMode="External"/><Relationship Id="rId3" Type="http://schemas.openxmlformats.org/officeDocument/2006/relationships/hyperlink" Target="https://github.com/Microsoft/BotBuilder" TargetMode="External"/><Relationship Id="rId7" Type="http://schemas.openxmlformats.org/officeDocument/2006/relationships/hyperlink" Target="http://aka.ms/bf-bc-vstemplate" TargetMode="External"/><Relationship Id="rId2" Type="http://schemas.openxmlformats.org/officeDocument/2006/relationships/hyperlink" Target="https://github.com/pveller/ecommerce-chatbot" TargetMode="External"/><Relationship Id="rId1" Type="http://schemas.openxmlformats.org/officeDocument/2006/relationships/slideLayout" Target="../slideLayouts/slideLayout4.xml"/><Relationship Id="rId6" Type="http://schemas.openxmlformats.org/officeDocument/2006/relationships/hyperlink" Target="https://docs.botframework.com/en-us/tools/bot-framework-emulator/" TargetMode="External"/><Relationship Id="rId5" Type="http://schemas.openxmlformats.org/officeDocument/2006/relationships/hyperlink" Target="https://www.luis.ai/Help" TargetMode="External"/><Relationship Id="rId4" Type="http://schemas.openxmlformats.org/officeDocument/2006/relationships/hyperlink" Target="https://github.com/Microsoft/BotBuilder-Samples"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filmforte.files.wordpress.com/2013/02/you-talkin-to-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37" y="26699"/>
            <a:ext cx="5329238" cy="6899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47915" y="1720705"/>
            <a:ext cx="7021801" cy="917575"/>
          </a:xfrm>
        </p:spPr>
        <p:txBody>
          <a:bodyPr/>
          <a:lstStyle/>
          <a:p>
            <a:r>
              <a:rPr lang="en-US" dirty="0"/>
              <a:t>You talking to me?</a:t>
            </a:r>
            <a:br>
              <a:rPr lang="en-US" dirty="0"/>
            </a:br>
            <a:r>
              <a:rPr lang="en-US" sz="3200" dirty="0"/>
              <a:t>Why NLP is Making Bots the New Apps.</a:t>
            </a:r>
            <a:br>
              <a:rPr lang="en-US" sz="3200" dirty="0"/>
            </a:br>
            <a:br>
              <a:rPr lang="en-US" sz="3200" dirty="0"/>
            </a:br>
            <a:r>
              <a:rPr lang="en-US" sz="3200" dirty="0"/>
              <a:t>Building Bots with the Bot Framework for the enterprise and beyond. </a:t>
            </a:r>
            <a:endParaRPr lang="en-US" dirty="0"/>
          </a:p>
        </p:txBody>
      </p:sp>
      <p:sp>
        <p:nvSpPr>
          <p:cNvPr id="4" name="Title 1"/>
          <p:cNvSpPr txBox="1">
            <a:spLocks/>
          </p:cNvSpPr>
          <p:nvPr/>
        </p:nvSpPr>
        <p:spPr>
          <a:xfrm>
            <a:off x="274637" y="5249862"/>
            <a:ext cx="7021801"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b="1" dirty="0">
                <a:solidFill>
                  <a:srgbClr val="0078D7"/>
                </a:solidFill>
              </a:rPr>
              <a:t>@Daniel Egan</a:t>
            </a:r>
            <a:br>
              <a:rPr lang="en-US" sz="2800" dirty="0">
                <a:solidFill>
                  <a:srgbClr val="0078D7"/>
                </a:solidFill>
              </a:rPr>
            </a:br>
            <a:r>
              <a:rPr lang="en-US" sz="2400" dirty="0">
                <a:solidFill>
                  <a:srgbClr val="0078D7"/>
                </a:solidFill>
              </a:rPr>
              <a:t>Technical Evangelist - Microsoft</a:t>
            </a:r>
            <a:endParaRPr lang="en-US" sz="2800" dirty="0">
              <a:solidFill>
                <a:srgbClr val="0078D7"/>
              </a:solidFill>
            </a:endParaRPr>
          </a:p>
        </p:txBody>
      </p:sp>
    </p:spTree>
    <p:extLst>
      <p:ext uri="{BB962C8B-B14F-4D97-AF65-F5344CB8AC3E}">
        <p14:creationId xmlns:p14="http://schemas.microsoft.com/office/powerpoint/2010/main" val="380888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radar.oreilly.com/308093356_4a020dac51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238" y="1439863"/>
            <a:ext cx="60960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101101.io/babbage/babbage-engine-ma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0"/>
            <a:ext cx="12434887"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9437" y="601662"/>
            <a:ext cx="2851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Difference engine </a:t>
            </a:r>
          </a:p>
        </p:txBody>
      </p:sp>
    </p:spTree>
    <p:extLst>
      <p:ext uri="{BB962C8B-B14F-4D97-AF65-F5344CB8AC3E}">
        <p14:creationId xmlns:p14="http://schemas.microsoft.com/office/powerpoint/2010/main" val="2248964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38"/>
            <a:ext cx="12436475" cy="6975048"/>
          </a:xfrm>
          <a:prstGeom prst="rect">
            <a:avLst/>
          </a:prstGeom>
        </p:spPr>
      </p:pic>
    </p:spTree>
    <p:extLst>
      <p:ext uri="{BB962C8B-B14F-4D97-AF65-F5344CB8AC3E}">
        <p14:creationId xmlns:p14="http://schemas.microsoft.com/office/powerpoint/2010/main" val="4452952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nnknfrm.com/images/cb_p_ada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415" y="601662"/>
            <a:ext cx="7001060" cy="57070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4"/>
          <p:cNvSpPr txBox="1">
            <a:spLocks/>
          </p:cNvSpPr>
          <p:nvPr/>
        </p:nvSpPr>
        <p:spPr>
          <a:xfrm>
            <a:off x="274639" y="1241426"/>
            <a:ext cx="5486399" cy="10987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Ada Lovelace</a:t>
            </a:r>
          </a:p>
        </p:txBody>
      </p:sp>
      <p:sp>
        <p:nvSpPr>
          <p:cNvPr id="4" name="TextBox 3"/>
          <p:cNvSpPr txBox="1"/>
          <p:nvPr/>
        </p:nvSpPr>
        <p:spPr>
          <a:xfrm>
            <a:off x="274639" y="2582862"/>
            <a:ext cx="5791198"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t>Translated Italian mathematician Luigi </a:t>
            </a:r>
            <a:r>
              <a:rPr lang="en-US" sz="2400" dirty="0" err="1"/>
              <a:t>Menabrea's</a:t>
            </a:r>
            <a:r>
              <a:rPr lang="en-US" sz="2400" dirty="0"/>
              <a:t> article on the Analytical Engine.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And added notes, lots and lots of notes</a:t>
            </a:r>
          </a:p>
        </p:txBody>
      </p:sp>
    </p:spTree>
    <p:extLst>
      <p:ext uri="{BB962C8B-B14F-4D97-AF65-F5344CB8AC3E}">
        <p14:creationId xmlns:p14="http://schemas.microsoft.com/office/powerpoint/2010/main" val="18144100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nnknfrm.com/images/cb_p_ada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415" y="601662"/>
            <a:ext cx="7001060" cy="57070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4"/>
          <p:cNvSpPr txBox="1">
            <a:spLocks/>
          </p:cNvSpPr>
          <p:nvPr/>
        </p:nvSpPr>
        <p:spPr>
          <a:xfrm>
            <a:off x="274639" y="1241426"/>
            <a:ext cx="5486399" cy="10987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Ada Lovelace</a:t>
            </a:r>
          </a:p>
        </p:txBody>
      </p:sp>
      <p:sp>
        <p:nvSpPr>
          <p:cNvPr id="4" name="TextBox 3"/>
          <p:cNvSpPr txBox="1"/>
          <p:nvPr/>
        </p:nvSpPr>
        <p:spPr>
          <a:xfrm>
            <a:off x="274639" y="2582862"/>
            <a:ext cx="5791198" cy="26222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Analytical Engine has no pretensions whatever to originate anything. It can do whatever we know how to order it to perform. It can follow analysis; but it has no power of anticipating any analytical relations or truths."</a:t>
            </a:r>
          </a:p>
        </p:txBody>
      </p:sp>
    </p:spTree>
    <p:extLst>
      <p:ext uri="{BB962C8B-B14F-4D97-AF65-F5344CB8AC3E}">
        <p14:creationId xmlns:p14="http://schemas.microsoft.com/office/powerpoint/2010/main" val="6244825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751637" y="220662"/>
            <a:ext cx="5453063" cy="6632479"/>
          </a:xfrm>
          <a:prstGeom prst="rect">
            <a:avLst/>
          </a:prstGeom>
        </p:spPr>
      </p:pic>
      <p:sp>
        <p:nvSpPr>
          <p:cNvPr id="4" name="Title 4"/>
          <p:cNvSpPr txBox="1">
            <a:spLocks/>
          </p:cNvSpPr>
          <p:nvPr/>
        </p:nvSpPr>
        <p:spPr>
          <a:xfrm>
            <a:off x="274639" y="1241426"/>
            <a:ext cx="5486399" cy="10987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Alan Turing</a:t>
            </a:r>
          </a:p>
        </p:txBody>
      </p:sp>
      <p:sp>
        <p:nvSpPr>
          <p:cNvPr id="5" name="TextBox 4"/>
          <p:cNvSpPr txBox="1"/>
          <p:nvPr/>
        </p:nvSpPr>
        <p:spPr>
          <a:xfrm>
            <a:off x="199234" y="2963862"/>
            <a:ext cx="5791198"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t>Considered to be the father of  Artificial Intelligence</a:t>
            </a:r>
            <a:endParaRPr lang="en-US" sz="2400" dirty="0">
              <a:gradFill>
                <a:gsLst>
                  <a:gs pos="2917">
                    <a:schemeClr val="tx1"/>
                  </a:gs>
                  <a:gs pos="30000">
                    <a:schemeClr val="tx1"/>
                  </a:gs>
                </a:gsLst>
                <a:lin ang="5400000" scaled="0"/>
              </a:gradFill>
            </a:endParaRPr>
          </a:p>
        </p:txBody>
      </p:sp>
      <p:sp>
        <p:nvSpPr>
          <p:cNvPr id="6" name="TextBox 5"/>
          <p:cNvSpPr txBox="1"/>
          <p:nvPr/>
        </p:nvSpPr>
        <p:spPr>
          <a:xfrm>
            <a:off x="274639" y="2125662"/>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1912 - 1954</a:t>
            </a:r>
          </a:p>
        </p:txBody>
      </p:sp>
      <p:sp>
        <p:nvSpPr>
          <p:cNvPr id="7" name="Rectangle 6"/>
          <p:cNvSpPr/>
          <p:nvPr/>
        </p:nvSpPr>
        <p:spPr>
          <a:xfrm>
            <a:off x="427037" y="4716462"/>
            <a:ext cx="6216650" cy="646331"/>
          </a:xfrm>
          <a:prstGeom prst="rect">
            <a:avLst/>
          </a:prstGeom>
        </p:spPr>
        <p:txBody>
          <a:bodyPr>
            <a:spAutoFit/>
          </a:bodyPr>
          <a:lstStyle/>
          <a:p>
            <a:r>
              <a:rPr lang="en-US" dirty="0">
                <a:solidFill>
                  <a:srgbClr val="252525"/>
                </a:solidFill>
                <a:latin typeface="Arial" panose="020B0604020202020204" pitchFamily="34" charset="0"/>
              </a:rPr>
              <a:t>by </a:t>
            </a:r>
            <a:r>
              <a:rPr lang="en-US" dirty="0">
                <a:solidFill>
                  <a:srgbClr val="0B0080"/>
                </a:solidFill>
                <a:latin typeface="Arial" panose="020B0604020202020204" pitchFamily="34" charset="0"/>
                <a:hlinkClick r:id="rId4" tooltip="Alan Turing"/>
              </a:rPr>
              <a:t>Alan Turing</a:t>
            </a:r>
            <a:r>
              <a:rPr lang="en-US" dirty="0">
                <a:solidFill>
                  <a:srgbClr val="252525"/>
                </a:solidFill>
                <a:latin typeface="Arial" panose="020B0604020202020204" pitchFamily="34" charset="0"/>
              </a:rPr>
              <a:t> in his paper "</a:t>
            </a:r>
            <a:r>
              <a:rPr lang="en-US" dirty="0">
                <a:solidFill>
                  <a:srgbClr val="0B0080"/>
                </a:solidFill>
                <a:latin typeface="Arial" panose="020B0604020202020204" pitchFamily="34" charset="0"/>
                <a:hlinkClick r:id="rId5" tooltip="Computing Machinery and Intelligence"/>
              </a:rPr>
              <a:t>Computing Machinery and Intelligence</a:t>
            </a:r>
            <a:r>
              <a:rPr lang="en-US" dirty="0">
                <a:solidFill>
                  <a:srgbClr val="252525"/>
                </a:solidFill>
                <a:latin typeface="Arial" panose="020B0604020202020204" pitchFamily="34" charset="0"/>
              </a:rPr>
              <a:t>"</a:t>
            </a:r>
            <a:endParaRPr lang="en-US" dirty="0"/>
          </a:p>
        </p:txBody>
      </p:sp>
    </p:spTree>
    <p:extLst>
      <p:ext uri="{BB962C8B-B14F-4D97-AF65-F5344CB8AC3E}">
        <p14:creationId xmlns:p14="http://schemas.microsoft.com/office/powerpoint/2010/main" val="5462980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162272" y="6393985"/>
            <a:ext cx="4168454" cy="551084"/>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3"/>
          <a:stretch>
            <a:fillRect/>
          </a:stretch>
        </p:blipFill>
        <p:spPr>
          <a:xfrm>
            <a:off x="1417637" y="-103188"/>
            <a:ext cx="9448800" cy="7086600"/>
          </a:xfrm>
          <a:prstGeom prst="rect">
            <a:avLst/>
          </a:prstGeom>
          <a:ln w="228600" cap="sq" cmpd="thickThin">
            <a:noFill/>
            <a:prstDash val="solid"/>
            <a:miter lim="800000"/>
          </a:ln>
          <a:effectLst/>
        </p:spPr>
      </p:pic>
    </p:spTree>
    <p:extLst>
      <p:ext uri="{BB962C8B-B14F-4D97-AF65-F5344CB8AC3E}">
        <p14:creationId xmlns:p14="http://schemas.microsoft.com/office/powerpoint/2010/main" val="11845360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filipinofreethinkers.org/wp-content/uploads/2012/06/Turing-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237" y="677862"/>
            <a:ext cx="9296400" cy="608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060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a:t>Eliza</a:t>
            </a:r>
          </a:p>
        </p:txBody>
      </p:sp>
      <p:pic>
        <p:nvPicPr>
          <p:cNvPr id="6" name="Picture Placeholder 5"/>
          <p:cNvPicPr>
            <a:picLocks noGrp="1" noChangeAspect="1"/>
          </p:cNvPicPr>
          <p:nvPr>
            <p:ph type="pic" sz="quarter" idx="10"/>
          </p:nvPr>
        </p:nvPicPr>
        <p:blipFill>
          <a:blip r:embed="rId2"/>
          <a:srcRect l="20367" r="20367"/>
          <a:stretch>
            <a:fillRect/>
          </a:stretch>
        </p:blipFill>
        <p:spPr/>
      </p:pic>
      <p:pic>
        <p:nvPicPr>
          <p:cNvPr id="7" name="Picture 6"/>
          <p:cNvPicPr>
            <a:picLocks noChangeAspect="1"/>
          </p:cNvPicPr>
          <p:nvPr/>
        </p:nvPicPr>
        <p:blipFill>
          <a:blip r:embed="rId2"/>
          <a:stretch>
            <a:fillRect/>
          </a:stretch>
        </p:blipFill>
        <p:spPr>
          <a:xfrm>
            <a:off x="4694237" y="-1"/>
            <a:ext cx="7742238" cy="6994525"/>
          </a:xfrm>
          <a:prstGeom prst="rect">
            <a:avLst/>
          </a:prstGeom>
        </p:spPr>
      </p:pic>
      <p:sp>
        <p:nvSpPr>
          <p:cNvPr id="8" name="TextBox 7"/>
          <p:cNvSpPr txBox="1"/>
          <p:nvPr/>
        </p:nvSpPr>
        <p:spPr>
          <a:xfrm>
            <a:off x="274639" y="2340188"/>
            <a:ext cx="26813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first chat bot</a:t>
            </a:r>
          </a:p>
        </p:txBody>
      </p:sp>
      <p:sp>
        <p:nvSpPr>
          <p:cNvPr id="10" name="TextBox 9"/>
          <p:cNvSpPr txBox="1"/>
          <p:nvPr/>
        </p:nvSpPr>
        <p:spPr>
          <a:xfrm>
            <a:off x="274639" y="2976611"/>
            <a:ext cx="4419598" cy="3416320"/>
          </a:xfrm>
          <a:prstGeom prst="rect">
            <a:avLst/>
          </a:prstGeom>
          <a:noFill/>
        </p:spPr>
        <p:txBody>
          <a:bodyPr wrap="square" lIns="182880" tIns="146304" rIns="182880" bIns="146304" rtlCol="0">
            <a:spAutoFit/>
          </a:bodyPr>
          <a:lstStyle/>
          <a:p>
            <a:pPr>
              <a:lnSpc>
                <a:spcPct val="90000"/>
              </a:lnSpc>
              <a:spcAft>
                <a:spcPts val="600"/>
              </a:spcAft>
            </a:pPr>
            <a:r>
              <a:rPr lang="en-US" dirty="0">
                <a:hlinkClick r:id="rId3" tooltip="ELIZA"/>
              </a:rPr>
              <a:t>ELIZA</a:t>
            </a:r>
            <a:r>
              <a:rPr lang="en-US" dirty="0"/>
              <a:t> was a tongue-in-cheek simulation</a:t>
            </a:r>
          </a:p>
          <a:p>
            <a:pPr>
              <a:lnSpc>
                <a:spcPct val="90000"/>
              </a:lnSpc>
              <a:spcAft>
                <a:spcPts val="600"/>
              </a:spcAft>
            </a:pPr>
            <a:r>
              <a:rPr lang="en-US" dirty="0"/>
              <a:t>of a </a:t>
            </a:r>
            <a:r>
              <a:rPr lang="en-US" dirty="0">
                <a:hlinkClick r:id="rId4" tooltip="Carl Rogers"/>
              </a:rPr>
              <a:t>Rogerian</a:t>
            </a:r>
            <a:r>
              <a:rPr lang="en-US" dirty="0"/>
              <a:t> therapist</a:t>
            </a:r>
          </a:p>
          <a:p>
            <a:pPr>
              <a:lnSpc>
                <a:spcPct val="90000"/>
              </a:lnSpc>
              <a:spcAft>
                <a:spcPts val="600"/>
              </a:spcAft>
            </a:pPr>
            <a:endParaRPr lang="en-US" sz="1100"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Named after Eliza Doolittle from Pygmalion ( or My Fair Lady )</a:t>
            </a: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Written by </a:t>
            </a:r>
            <a:r>
              <a:rPr lang="en-US" b="1" dirty="0" err="1">
                <a:gradFill>
                  <a:gsLst>
                    <a:gs pos="2917">
                      <a:schemeClr val="tx1"/>
                    </a:gs>
                    <a:gs pos="30000">
                      <a:schemeClr val="tx1"/>
                    </a:gs>
                  </a:gsLst>
                  <a:lin ang="5400000" scaled="0"/>
                </a:gradFill>
              </a:rPr>
              <a:t>Joeseph</a:t>
            </a:r>
            <a:r>
              <a:rPr lang="en-US" b="1" dirty="0">
                <a:gradFill>
                  <a:gsLst>
                    <a:gs pos="2917">
                      <a:schemeClr val="tx1"/>
                    </a:gs>
                    <a:gs pos="30000">
                      <a:schemeClr val="tx1"/>
                    </a:gs>
                  </a:gsLst>
                  <a:lin ang="5400000" scaled="0"/>
                </a:gradFill>
              </a:rPr>
              <a:t> </a:t>
            </a:r>
            <a:r>
              <a:rPr lang="en-US" b="1" dirty="0" err="1">
                <a:gradFill>
                  <a:gsLst>
                    <a:gs pos="2917">
                      <a:schemeClr val="tx1"/>
                    </a:gs>
                    <a:gs pos="30000">
                      <a:schemeClr val="tx1"/>
                    </a:gs>
                  </a:gsLst>
                  <a:lin ang="5400000" scaled="0"/>
                </a:gradFill>
              </a:rPr>
              <a:t>Weizenbau</a:t>
            </a:r>
            <a:r>
              <a:rPr lang="en-US" b="1" dirty="0">
                <a:gradFill>
                  <a:gsLst>
                    <a:gs pos="2917">
                      <a:schemeClr val="tx1"/>
                    </a:gs>
                    <a:gs pos="30000">
                      <a:schemeClr val="tx1"/>
                    </a:gs>
                  </a:gsLst>
                  <a:lin ang="5400000" scaled="0"/>
                </a:gradFill>
              </a:rPr>
              <a:t> </a:t>
            </a:r>
            <a:r>
              <a:rPr lang="en-US" dirty="0">
                <a:gradFill>
                  <a:gsLst>
                    <a:gs pos="2917">
                      <a:schemeClr val="tx1"/>
                    </a:gs>
                    <a:gs pos="30000">
                      <a:schemeClr val="tx1"/>
                    </a:gs>
                  </a:gsLst>
                  <a:lin ang="5400000" scaled="0"/>
                </a:gradFill>
              </a:rPr>
              <a:t>between </a:t>
            </a:r>
            <a:r>
              <a:rPr lang="en-US" b="1" dirty="0">
                <a:gradFill>
                  <a:gsLst>
                    <a:gs pos="2917">
                      <a:schemeClr val="tx1"/>
                    </a:gs>
                    <a:gs pos="30000">
                      <a:schemeClr val="tx1"/>
                    </a:gs>
                  </a:gsLst>
                  <a:lin ang="5400000" scaled="0"/>
                </a:gradFill>
              </a:rPr>
              <a:t>1964</a:t>
            </a:r>
            <a:r>
              <a:rPr lang="en-US" dirty="0">
                <a:gradFill>
                  <a:gsLst>
                    <a:gs pos="2917">
                      <a:schemeClr val="tx1"/>
                    </a:gs>
                    <a:gs pos="30000">
                      <a:schemeClr val="tx1"/>
                    </a:gs>
                  </a:gsLst>
                  <a:lin ang="5400000" scaled="0"/>
                </a:gradFill>
              </a:rPr>
              <a:t> and </a:t>
            </a:r>
            <a:r>
              <a:rPr lang="en-US" b="1" dirty="0">
                <a:gradFill>
                  <a:gsLst>
                    <a:gs pos="2917">
                      <a:schemeClr val="tx1"/>
                    </a:gs>
                    <a:gs pos="30000">
                      <a:schemeClr val="tx1"/>
                    </a:gs>
                  </a:gsLst>
                  <a:lin ang="5400000" scaled="0"/>
                </a:gradFill>
              </a:rPr>
              <a:t>1966</a:t>
            </a:r>
            <a:r>
              <a:rPr lang="en-US" dirty="0">
                <a:gradFill>
                  <a:gsLst>
                    <a:gs pos="2917">
                      <a:schemeClr val="tx1"/>
                    </a:gs>
                    <a:gs pos="30000">
                      <a:schemeClr val="tx1"/>
                    </a:gs>
                  </a:gsLst>
                  <a:lin ang="5400000" scaled="0"/>
                </a:gradFill>
              </a:rPr>
              <a:t> at the </a:t>
            </a:r>
            <a:r>
              <a:rPr lang="en-US" b="1" dirty="0">
                <a:gradFill>
                  <a:gsLst>
                    <a:gs pos="2917">
                      <a:schemeClr val="tx1"/>
                    </a:gs>
                    <a:gs pos="30000">
                      <a:schemeClr val="tx1"/>
                    </a:gs>
                  </a:gsLst>
                  <a:lin ang="5400000" scaled="0"/>
                </a:gradFill>
              </a:rPr>
              <a:t>MIT Artificial Intelligence Laboratory</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5"/>
              </a:rPr>
              <a:t>http://www.med-ai.com/models/eliza.html</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7585169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a:t>Parry</a:t>
            </a:r>
          </a:p>
        </p:txBody>
      </p:sp>
      <p:pic>
        <p:nvPicPr>
          <p:cNvPr id="6" name="Picture Placeholder 5"/>
          <p:cNvPicPr>
            <a:picLocks noGrp="1" noChangeAspect="1"/>
          </p:cNvPicPr>
          <p:nvPr>
            <p:ph type="pic" sz="quarter" idx="10"/>
          </p:nvPr>
        </p:nvPicPr>
        <p:blipFill>
          <a:blip r:embed="rId2"/>
          <a:srcRect l="20367" r="20367"/>
          <a:stretch>
            <a:fillRect/>
          </a:stretch>
        </p:blipFill>
        <p:spPr/>
      </p:pic>
      <p:pic>
        <p:nvPicPr>
          <p:cNvPr id="7" name="Picture 6"/>
          <p:cNvPicPr>
            <a:picLocks noChangeAspect="1"/>
          </p:cNvPicPr>
          <p:nvPr/>
        </p:nvPicPr>
        <p:blipFill>
          <a:blip r:embed="rId2"/>
          <a:stretch>
            <a:fillRect/>
          </a:stretch>
        </p:blipFill>
        <p:spPr>
          <a:xfrm>
            <a:off x="4694237" y="-1"/>
            <a:ext cx="7742238" cy="6994525"/>
          </a:xfrm>
          <a:prstGeom prst="rect">
            <a:avLst/>
          </a:prstGeom>
        </p:spPr>
      </p:pic>
      <p:sp>
        <p:nvSpPr>
          <p:cNvPr id="8" name="TextBox 7"/>
          <p:cNvSpPr txBox="1"/>
          <p:nvPr/>
        </p:nvSpPr>
        <p:spPr>
          <a:xfrm>
            <a:off x="274639" y="2052758"/>
            <a:ext cx="41026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paranoid schizophrenic</a:t>
            </a:r>
          </a:p>
        </p:txBody>
      </p:sp>
      <p:sp>
        <p:nvSpPr>
          <p:cNvPr id="3" name="TextBox 2"/>
          <p:cNvSpPr txBox="1"/>
          <p:nvPr/>
        </p:nvSpPr>
        <p:spPr>
          <a:xfrm>
            <a:off x="292396" y="2787551"/>
            <a:ext cx="4267200" cy="794064"/>
          </a:xfrm>
          <a:prstGeom prst="rect">
            <a:avLst/>
          </a:prstGeom>
          <a:noFill/>
        </p:spPr>
        <p:txBody>
          <a:bodyPr wrap="square" lIns="182880" tIns="146304" rIns="182880" bIns="146304" rtlCol="0">
            <a:spAutoFit/>
          </a:bodyPr>
          <a:lstStyle/>
          <a:p>
            <a:pPr>
              <a:lnSpc>
                <a:spcPct val="90000"/>
              </a:lnSpc>
              <a:spcAft>
                <a:spcPts val="600"/>
              </a:spcAft>
            </a:pPr>
            <a:r>
              <a:rPr lang="en-US" dirty="0"/>
              <a:t>written in 1972 by psychiatrist </a:t>
            </a:r>
            <a:r>
              <a:rPr lang="en-US" u="sng" dirty="0">
                <a:hlinkClick r:id="rId3" tooltip="Kenneth Colby"/>
              </a:rPr>
              <a:t>Kenneth Colby</a:t>
            </a:r>
            <a:endParaRPr lang="en-US" sz="2400" dirty="0">
              <a:gradFill>
                <a:gsLst>
                  <a:gs pos="2917">
                    <a:schemeClr val="tx1"/>
                  </a:gs>
                  <a:gs pos="30000">
                    <a:schemeClr val="tx1"/>
                  </a:gs>
                </a:gsLst>
                <a:lin ang="5400000" scaled="0"/>
              </a:gradFill>
            </a:endParaRPr>
          </a:p>
        </p:txBody>
      </p:sp>
      <p:sp>
        <p:nvSpPr>
          <p:cNvPr id="5" name="TextBox 4"/>
          <p:cNvSpPr txBox="1"/>
          <p:nvPr/>
        </p:nvSpPr>
        <p:spPr>
          <a:xfrm>
            <a:off x="292396" y="3519664"/>
            <a:ext cx="4347409" cy="871008"/>
          </a:xfrm>
          <a:prstGeom prst="rect">
            <a:avLst/>
          </a:prstGeom>
          <a:noFill/>
        </p:spPr>
        <p:txBody>
          <a:bodyPr wrap="none" lIns="182880" tIns="146304" rIns="182880" bIns="146304" rtlCol="0">
            <a:spAutoFit/>
          </a:bodyPr>
          <a:lstStyle/>
          <a:p>
            <a:pPr>
              <a:lnSpc>
                <a:spcPct val="90000"/>
              </a:lnSpc>
              <a:spcAft>
                <a:spcPts val="600"/>
              </a:spcAft>
            </a:pPr>
            <a:r>
              <a:rPr lang="en-US" dirty="0"/>
              <a:t>PARRY attempted to simulate a person </a:t>
            </a:r>
          </a:p>
          <a:p>
            <a:pPr>
              <a:lnSpc>
                <a:spcPct val="90000"/>
              </a:lnSpc>
              <a:spcAft>
                <a:spcPts val="600"/>
              </a:spcAft>
            </a:pPr>
            <a:r>
              <a:rPr lang="en-US" dirty="0"/>
              <a:t>with </a:t>
            </a:r>
            <a:r>
              <a:rPr lang="en-US" u="sng" dirty="0">
                <a:hlinkClick r:id="rId4" tooltip="Paranoid schizophrenia"/>
              </a:rPr>
              <a:t>paranoid schizophrenia</a:t>
            </a:r>
            <a:endParaRPr lang="en-US" sz="2400" dirty="0">
              <a:gradFill>
                <a:gsLst>
                  <a:gs pos="2917">
                    <a:schemeClr val="tx1"/>
                  </a:gs>
                  <a:gs pos="30000">
                    <a:schemeClr val="tx1"/>
                  </a:gs>
                </a:gsLst>
                <a:lin ang="5400000" scaled="0"/>
              </a:gradFill>
            </a:endParaRPr>
          </a:p>
        </p:txBody>
      </p:sp>
      <p:sp>
        <p:nvSpPr>
          <p:cNvPr id="9" name="TextBox 8"/>
          <p:cNvSpPr txBox="1"/>
          <p:nvPr/>
        </p:nvSpPr>
        <p:spPr>
          <a:xfrm>
            <a:off x="296700" y="4794788"/>
            <a:ext cx="4222246" cy="871008"/>
          </a:xfrm>
          <a:prstGeom prst="rect">
            <a:avLst/>
          </a:prstGeom>
          <a:noFill/>
        </p:spPr>
        <p:txBody>
          <a:bodyPr wrap="none" lIns="182880" tIns="146304" rIns="182880" bIns="146304" rtlCol="0">
            <a:spAutoFit/>
          </a:bodyPr>
          <a:lstStyle/>
          <a:p>
            <a:pPr>
              <a:lnSpc>
                <a:spcPct val="90000"/>
              </a:lnSpc>
              <a:spcAft>
                <a:spcPts val="600"/>
              </a:spcAft>
            </a:pPr>
            <a:r>
              <a:rPr lang="en-US" dirty="0"/>
              <a:t>In 1972 Eliza Met Parry </a:t>
            </a:r>
          </a:p>
          <a:p>
            <a:pPr>
              <a:lnSpc>
                <a:spcPct val="90000"/>
              </a:lnSpc>
              <a:spcAft>
                <a:spcPts val="600"/>
              </a:spcAft>
            </a:pPr>
            <a:r>
              <a:rPr lang="en-US" dirty="0"/>
              <a:t>Where they hooked up over </a:t>
            </a:r>
            <a:r>
              <a:rPr lang="en-US" dirty="0">
                <a:hlinkClick r:id="rId5" tooltip="ARPANET"/>
              </a:rPr>
              <a:t>ARPANET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81740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2205" y="677862"/>
            <a:ext cx="3766595" cy="5410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Picture 2"/>
          <p:cNvPicPr>
            <a:picLocks noChangeAspect="1"/>
          </p:cNvPicPr>
          <p:nvPr/>
        </p:nvPicPr>
        <p:blipFill>
          <a:blip r:embed="rId4"/>
          <a:stretch>
            <a:fillRect/>
          </a:stretch>
        </p:blipFill>
        <p:spPr>
          <a:xfrm>
            <a:off x="7244282" y="601662"/>
            <a:ext cx="3800742" cy="5486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5"/>
          <a:stretch>
            <a:fillRect/>
          </a:stretch>
        </p:blipFill>
        <p:spPr>
          <a:xfrm>
            <a:off x="483561" y="429665"/>
            <a:ext cx="5640990" cy="6026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a:blip r:embed="rId6"/>
          <a:stretch>
            <a:fillRect/>
          </a:stretch>
        </p:blipFill>
        <p:spPr>
          <a:xfrm>
            <a:off x="6599237" y="400517"/>
            <a:ext cx="5401424" cy="61767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612954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Text Placeholder 3"/>
          <p:cNvSpPr>
            <a:spLocks noGrp="1"/>
          </p:cNvSpPr>
          <p:nvPr>
            <p:ph type="body" sz="quarter" idx="10"/>
          </p:nvPr>
        </p:nvSpPr>
        <p:spPr>
          <a:xfrm>
            <a:off x="274638" y="1212850"/>
            <a:ext cx="11887200" cy="5478423"/>
          </a:xfrm>
        </p:spPr>
        <p:txBody>
          <a:bodyPr/>
          <a:lstStyle/>
          <a:p>
            <a:pPr marL="571500" indent="-571500">
              <a:buFont typeface="Wingdings" panose="05000000000000000000" pitchFamily="2" charset="2"/>
              <a:buChar char="q"/>
            </a:pPr>
            <a:r>
              <a:rPr lang="en-US" dirty="0"/>
              <a:t>History of bots</a:t>
            </a:r>
          </a:p>
          <a:p>
            <a:pPr marL="571500" indent="-571500">
              <a:buFont typeface="Wingdings" panose="05000000000000000000" pitchFamily="2" charset="2"/>
              <a:buChar char="q"/>
            </a:pPr>
            <a:r>
              <a:rPr lang="en-US" dirty="0"/>
              <a:t>NLP – Natural Language Processing and LUIS</a:t>
            </a:r>
          </a:p>
          <a:p>
            <a:pPr marL="571500" indent="-571500">
              <a:buFont typeface="Wingdings" panose="05000000000000000000" pitchFamily="2" charset="2"/>
              <a:buChar char="q"/>
            </a:pPr>
            <a:r>
              <a:rPr lang="en-US" dirty="0"/>
              <a:t>Channels</a:t>
            </a:r>
          </a:p>
          <a:p>
            <a:pPr marL="571500" indent="-571500">
              <a:buFont typeface="Wingdings" panose="05000000000000000000" pitchFamily="2" charset="2"/>
              <a:buChar char="q"/>
            </a:pPr>
            <a:r>
              <a:rPr lang="en-US" dirty="0"/>
              <a:t>Connecter and Messages</a:t>
            </a:r>
          </a:p>
          <a:p>
            <a:pPr marL="571500" indent="-571500">
              <a:buFont typeface="Wingdings" panose="05000000000000000000" pitchFamily="2" charset="2"/>
              <a:buChar char="q"/>
            </a:pPr>
            <a:r>
              <a:rPr lang="en-US" dirty="0"/>
              <a:t>Dialogs and Conversations</a:t>
            </a:r>
          </a:p>
          <a:p>
            <a:pPr marL="571500" indent="-571500">
              <a:buFont typeface="Wingdings" panose="05000000000000000000" pitchFamily="2" charset="2"/>
              <a:buChar char="q"/>
            </a:pPr>
            <a:r>
              <a:rPr lang="en-US" dirty="0"/>
              <a:t>Prompts and Form Flow</a:t>
            </a:r>
          </a:p>
          <a:p>
            <a:pPr marL="571500" indent="-571500">
              <a:buFont typeface="Wingdings" panose="05000000000000000000" pitchFamily="2" charset="2"/>
              <a:buChar char="q"/>
            </a:pPr>
            <a:r>
              <a:rPr lang="en-US" dirty="0"/>
              <a:t>Hands On Lab</a:t>
            </a:r>
          </a:p>
          <a:p>
            <a:endParaRPr lang="en-US" dirty="0"/>
          </a:p>
        </p:txBody>
      </p:sp>
    </p:spTree>
    <p:extLst>
      <p:ext uri="{BB962C8B-B14F-4D97-AF65-F5344CB8AC3E}">
        <p14:creationId xmlns:p14="http://schemas.microsoft.com/office/powerpoint/2010/main" val="927560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But they were not very useful. </a:t>
            </a:r>
            <a:br>
              <a:rPr lang="en-US" dirty="0"/>
            </a:br>
            <a:r>
              <a:rPr lang="en-US" dirty="0"/>
              <a:t>Why?</a:t>
            </a:r>
          </a:p>
        </p:txBody>
      </p:sp>
    </p:spTree>
    <p:extLst>
      <p:ext uri="{BB962C8B-B14F-4D97-AF65-F5344CB8AC3E}">
        <p14:creationId xmlns:p14="http://schemas.microsoft.com/office/powerpoint/2010/main" val="39598634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What is a chatbot?</a:t>
            </a:r>
          </a:p>
        </p:txBody>
      </p:sp>
    </p:spTree>
    <p:extLst>
      <p:ext uri="{BB962C8B-B14F-4D97-AF65-F5344CB8AC3E}">
        <p14:creationId xmlns:p14="http://schemas.microsoft.com/office/powerpoint/2010/main" val="5201158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7200" dirty="0"/>
              <a:t>It is not a robot….</a:t>
            </a:r>
          </a:p>
        </p:txBody>
      </p:sp>
    </p:spTree>
    <p:extLst>
      <p:ext uri="{BB962C8B-B14F-4D97-AF65-F5344CB8AC3E}">
        <p14:creationId xmlns:p14="http://schemas.microsoft.com/office/powerpoint/2010/main" val="24212424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It is an computer program that simulates human conversation, or chat, usually on on  a messaging platform.  (Slack, </a:t>
            </a:r>
            <a:r>
              <a:rPr lang="en-US" dirty="0" err="1"/>
              <a:t>kik</a:t>
            </a:r>
            <a:r>
              <a:rPr lang="en-US" dirty="0"/>
              <a:t>, Messenger, Skype, Web ,etc.)</a:t>
            </a:r>
          </a:p>
        </p:txBody>
      </p:sp>
    </p:spTree>
    <p:extLst>
      <p:ext uri="{BB962C8B-B14F-4D97-AF65-F5344CB8AC3E}">
        <p14:creationId xmlns:p14="http://schemas.microsoft.com/office/powerpoint/2010/main" val="25514687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9584" y="3312597"/>
            <a:ext cx="3277307" cy="923330"/>
          </a:xfrm>
          <a:prstGeom prst="rect">
            <a:avLst/>
          </a:prstGeom>
        </p:spPr>
        <p:txBody>
          <a:bodyPr wrap="none">
            <a:spAutoFit/>
          </a:bodyPr>
          <a:lstStyle/>
          <a:p>
            <a:r>
              <a:rPr lang="en-US" dirty="0"/>
              <a:t>Bots of today (show examples)</a:t>
            </a:r>
          </a:p>
          <a:p>
            <a:endParaRPr lang="en-US" dirty="0"/>
          </a:p>
          <a:p>
            <a:r>
              <a:rPr lang="en-US" dirty="0">
                <a:hlinkClick r:id="rId3"/>
              </a:rPr>
              <a:t>https://www.botpages.com/</a:t>
            </a:r>
            <a:r>
              <a:rPr lang="en-US" dirty="0"/>
              <a:t> </a:t>
            </a:r>
          </a:p>
        </p:txBody>
      </p:sp>
      <p:pic>
        <p:nvPicPr>
          <p:cNvPr id="3" name="Picture 2"/>
          <p:cNvPicPr>
            <a:picLocks noChangeAspect="1"/>
          </p:cNvPicPr>
          <p:nvPr/>
        </p:nvPicPr>
        <p:blipFill>
          <a:blip r:embed="rId4"/>
          <a:stretch>
            <a:fillRect/>
          </a:stretch>
        </p:blipFill>
        <p:spPr>
          <a:xfrm>
            <a:off x="95023" y="1287462"/>
            <a:ext cx="12246465" cy="3810011"/>
          </a:xfrm>
          <a:prstGeom prst="rect">
            <a:avLst/>
          </a:prstGeom>
        </p:spPr>
      </p:pic>
      <p:sp>
        <p:nvSpPr>
          <p:cNvPr id="4" name="Rectangle 3"/>
          <p:cNvSpPr/>
          <p:nvPr/>
        </p:nvSpPr>
        <p:spPr bwMode="auto">
          <a:xfrm>
            <a:off x="3017837" y="1287462"/>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6103937" y="1262959"/>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9175490" y="1262958"/>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49523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Text based adventure games</a:t>
            </a:r>
            <a:br>
              <a:rPr lang="en-US" dirty="0"/>
            </a:br>
            <a:endParaRPr lang="en-US" dirty="0"/>
          </a:p>
        </p:txBody>
      </p:sp>
    </p:spTree>
    <p:extLst>
      <p:ext uri="{BB962C8B-B14F-4D97-AF65-F5344CB8AC3E}">
        <p14:creationId xmlns:p14="http://schemas.microsoft.com/office/powerpoint/2010/main" val="27285155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436475" cy="6994524"/>
          </a:xfrm>
          <a:prstGeom prst="rect">
            <a:avLst/>
          </a:prstGeom>
        </p:spPr>
      </p:pic>
      <p:cxnSp>
        <p:nvCxnSpPr>
          <p:cNvPr id="4" name="Straight Arrow Connector 3"/>
          <p:cNvCxnSpPr/>
          <p:nvPr/>
        </p:nvCxnSpPr>
        <p:spPr>
          <a:xfrm flipH="1">
            <a:off x="4237037" y="28876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a:xfrm flipH="1">
            <a:off x="5151437" y="3878262"/>
            <a:ext cx="2743200" cy="30480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646860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NLP To the Rescue</a:t>
            </a:r>
          </a:p>
        </p:txBody>
      </p:sp>
    </p:spTree>
    <p:extLst>
      <p:ext uri="{BB962C8B-B14F-4D97-AF65-F5344CB8AC3E}">
        <p14:creationId xmlns:p14="http://schemas.microsoft.com/office/powerpoint/2010/main" val="20285434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4"/>
          <p:cNvPicPr>
            <a:picLocks noChangeAspect="1"/>
          </p:cNvPicPr>
          <p:nvPr/>
        </p:nvPicPr>
        <p:blipFill>
          <a:blip r:embed="rId2"/>
          <a:srcRect t="12599" b="12599"/>
          <a:stretch>
            <a:fillRect/>
          </a:stretch>
        </p:blipFill>
        <p:spPr>
          <a:xfrm>
            <a:off x="6219825" y="0"/>
            <a:ext cx="6216650" cy="6992587"/>
          </a:xfrm>
          <a:prstGeom prst="rect">
            <a:avLst/>
          </a:prstGeom>
        </p:spPr>
      </p:pic>
      <p:sp>
        <p:nvSpPr>
          <p:cNvPr id="3" name="Title 2"/>
          <p:cNvSpPr txBox="1">
            <a:spLocks/>
          </p:cNvSpPr>
          <p:nvPr/>
        </p:nvSpPr>
        <p:spPr>
          <a:xfrm>
            <a:off x="274639" y="1241426"/>
            <a:ext cx="5486399"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tx1"/>
                </a:solidFill>
              </a:rPr>
              <a:t>NLP not NLP</a:t>
            </a:r>
          </a:p>
        </p:txBody>
      </p:sp>
      <p:sp>
        <p:nvSpPr>
          <p:cNvPr id="4" name="TextBox 3"/>
          <p:cNvSpPr txBox="1"/>
          <p:nvPr/>
        </p:nvSpPr>
        <p:spPr>
          <a:xfrm>
            <a:off x="120007" y="4119008"/>
            <a:ext cx="5984074" cy="738664"/>
          </a:xfrm>
          <a:prstGeom prst="rect">
            <a:avLst/>
          </a:prstGeom>
          <a:noFill/>
        </p:spPr>
        <p:txBody>
          <a:bodyPr wrap="none" lIns="182880" tIns="146304" rIns="182880" bIns="146304" rtlCol="0">
            <a:spAutoFit/>
          </a:bodyPr>
          <a:lstStyle/>
          <a:p>
            <a:pPr algn="ctr">
              <a:lnSpc>
                <a:spcPct val="90000"/>
              </a:lnSpc>
              <a:spcAft>
                <a:spcPts val="600"/>
              </a:spcAft>
            </a:pPr>
            <a:r>
              <a:rPr lang="en-US" sz="3200" dirty="0">
                <a:solidFill>
                  <a:srgbClr val="0078D7"/>
                </a:solidFill>
              </a:rPr>
              <a:t>Neural Linguistic Programming</a:t>
            </a:r>
          </a:p>
        </p:txBody>
      </p:sp>
      <p:sp>
        <p:nvSpPr>
          <p:cNvPr id="5" name="TextBox 4"/>
          <p:cNvSpPr txBox="1"/>
          <p:nvPr/>
        </p:nvSpPr>
        <p:spPr>
          <a:xfrm>
            <a:off x="120007" y="2763215"/>
            <a:ext cx="5641031" cy="738664"/>
          </a:xfrm>
          <a:prstGeom prst="rect">
            <a:avLst/>
          </a:prstGeom>
          <a:noFill/>
        </p:spPr>
        <p:txBody>
          <a:bodyPr wrap="none" lIns="182880" tIns="146304" rIns="182880" bIns="146304" rtlCol="0">
            <a:spAutoFit/>
          </a:bodyPr>
          <a:lstStyle/>
          <a:p>
            <a:pPr algn="ctr">
              <a:lnSpc>
                <a:spcPct val="90000"/>
              </a:lnSpc>
              <a:spcAft>
                <a:spcPts val="600"/>
              </a:spcAft>
            </a:pPr>
            <a:r>
              <a:rPr lang="en-US" sz="3200" dirty="0">
                <a:solidFill>
                  <a:srgbClr val="0078D7"/>
                </a:solidFill>
              </a:rPr>
              <a:t>Natural Language Processing</a:t>
            </a:r>
          </a:p>
        </p:txBody>
      </p:sp>
      <p:sp>
        <p:nvSpPr>
          <p:cNvPr id="7" name="TextBox 6"/>
          <p:cNvSpPr txBox="1"/>
          <p:nvPr/>
        </p:nvSpPr>
        <p:spPr>
          <a:xfrm>
            <a:off x="2393577" y="3496293"/>
            <a:ext cx="1093889"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0078D7"/>
                </a:solidFill>
              </a:rPr>
              <a:t>not</a:t>
            </a:r>
            <a:r>
              <a:rPr lang="en-US" sz="3200" dirty="0"/>
              <a:t> </a:t>
            </a:r>
          </a:p>
        </p:txBody>
      </p:sp>
    </p:spTree>
    <p:extLst>
      <p:ext uri="{BB962C8B-B14F-4D97-AF65-F5344CB8AC3E}">
        <p14:creationId xmlns:p14="http://schemas.microsoft.com/office/powerpoint/2010/main" val="5359205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5637" y="830262"/>
            <a:ext cx="3639138" cy="830997"/>
          </a:xfrm>
          <a:prstGeom prst="rect">
            <a:avLst/>
          </a:prstGeom>
        </p:spPr>
        <p:txBody>
          <a:bodyPr wrap="none">
            <a:spAutoFit/>
          </a:bodyPr>
          <a:lstStyle/>
          <a:p>
            <a:r>
              <a:rPr lang="en-US" sz="4800" dirty="0"/>
              <a:t>What is NLP </a:t>
            </a:r>
          </a:p>
        </p:txBody>
      </p:sp>
      <p:sp>
        <p:nvSpPr>
          <p:cNvPr id="3" name="Rectangle 2"/>
          <p:cNvSpPr/>
          <p:nvPr/>
        </p:nvSpPr>
        <p:spPr>
          <a:xfrm>
            <a:off x="1798637" y="2201862"/>
            <a:ext cx="9525000" cy="2554545"/>
          </a:xfrm>
          <a:prstGeom prst="rect">
            <a:avLst/>
          </a:prstGeom>
        </p:spPr>
        <p:txBody>
          <a:bodyPr wrap="square">
            <a:spAutoFit/>
          </a:bodyPr>
          <a:lstStyle/>
          <a:p>
            <a:r>
              <a:rPr lang="en-US" sz="4000" dirty="0"/>
              <a:t>NLP is a way for computers to analyze, understand, and derive meaning from human language in a smart and useful way.</a:t>
            </a:r>
          </a:p>
        </p:txBody>
      </p:sp>
    </p:spTree>
    <p:extLst>
      <p:ext uri="{BB962C8B-B14F-4D97-AF65-F5344CB8AC3E}">
        <p14:creationId xmlns:p14="http://schemas.microsoft.com/office/powerpoint/2010/main" val="9408622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f/fb/Works_of_Lord_Byron_Poetry_Volume_4_frontispie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237" y="0"/>
            <a:ext cx="577532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3142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Why is NLP so hard?</a:t>
            </a:r>
          </a:p>
        </p:txBody>
      </p:sp>
    </p:spTree>
    <p:extLst>
      <p:ext uri="{BB962C8B-B14F-4D97-AF65-F5344CB8AC3E}">
        <p14:creationId xmlns:p14="http://schemas.microsoft.com/office/powerpoint/2010/main" val="18622812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0837" y="220662"/>
            <a:ext cx="11857038" cy="5570756"/>
          </a:xfrm>
          <a:prstGeom prst="rect">
            <a:avLst/>
          </a:prstGeom>
        </p:spPr>
        <p:txBody>
          <a:bodyPr wrap="square">
            <a:spAutoFit/>
          </a:bodyPr>
          <a:lstStyle/>
          <a:p>
            <a:endParaRPr lang="en-US" sz="3200" dirty="0"/>
          </a:p>
          <a:p>
            <a:r>
              <a:rPr lang="en-US" sz="3200" dirty="0">
                <a:solidFill>
                  <a:srgbClr val="0078D7"/>
                </a:solidFill>
              </a:rPr>
              <a:t>“</a:t>
            </a:r>
            <a:r>
              <a:rPr lang="en-US" sz="3600" dirty="0">
                <a:solidFill>
                  <a:srgbClr val="0078D7"/>
                </a:solidFill>
              </a:rPr>
              <a:t>I saw a man on a hill with a telescope.” </a:t>
            </a:r>
            <a:r>
              <a:rPr lang="en-US" sz="3200" dirty="0">
                <a:solidFill>
                  <a:srgbClr val="0078D7"/>
                </a:solidFill>
              </a:rPr>
              <a:t> </a:t>
            </a:r>
          </a:p>
          <a:p>
            <a:endParaRPr lang="en-US" sz="3200" dirty="0"/>
          </a:p>
          <a:p>
            <a:r>
              <a:rPr lang="en-US" sz="3200" dirty="0"/>
              <a:t>Simple statement?</a:t>
            </a:r>
            <a:br>
              <a:rPr lang="en-US" sz="3200" dirty="0"/>
            </a:br>
            <a:r>
              <a:rPr lang="en-US" sz="3200" dirty="0"/>
              <a:t>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and I’m watching him with my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who I’m seeing, and he has a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and he’s on a hill that also has a telescope on it.   </a:t>
            </a:r>
          </a:p>
          <a:p>
            <a:pPr marL="285750" indent="-285750">
              <a:lnSpc>
                <a:spcPct val="150000"/>
              </a:lnSpc>
              <a:buFont typeface="Arial" panose="020B0604020202020204" pitchFamily="34" charset="0"/>
              <a:buChar char="•"/>
            </a:pPr>
            <a:r>
              <a:rPr lang="en-US" sz="3200" dirty="0">
                <a:solidFill>
                  <a:srgbClr val="0078D7"/>
                </a:solidFill>
                <a:latin typeface="+mj-lt"/>
              </a:rPr>
              <a:t>I’m on a hill, and I saw a man using a telescope.</a:t>
            </a:r>
          </a:p>
        </p:txBody>
      </p:sp>
    </p:spTree>
    <p:extLst>
      <p:ext uri="{BB962C8B-B14F-4D97-AF65-F5344CB8AC3E}">
        <p14:creationId xmlns:p14="http://schemas.microsoft.com/office/powerpoint/2010/main" val="29305490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837" y="1211262"/>
            <a:ext cx="10972800" cy="5509200"/>
          </a:xfrm>
          <a:prstGeom prst="rect">
            <a:avLst/>
          </a:prstGeom>
        </p:spPr>
        <p:txBody>
          <a:bodyPr wrap="square">
            <a:spAutoFit/>
          </a:bodyPr>
          <a:lstStyle/>
          <a:p>
            <a:r>
              <a:rPr lang="en-US" sz="3200" dirty="0"/>
              <a:t>Think about a bot used to answer customers questions about laptops and accessories.</a:t>
            </a:r>
          </a:p>
          <a:p>
            <a:endParaRPr lang="en-US" sz="3200" dirty="0"/>
          </a:p>
          <a:p>
            <a:pPr marL="285750" indent="-285750">
              <a:lnSpc>
                <a:spcPct val="150000"/>
              </a:lnSpc>
              <a:buFont typeface="Arial" panose="020B0604020202020204" pitchFamily="34" charset="0"/>
              <a:buChar char="•"/>
            </a:pPr>
            <a:r>
              <a:rPr lang="en-US" sz="3200" dirty="0"/>
              <a:t>Has my order number 15489 been shipped yet?</a:t>
            </a:r>
          </a:p>
          <a:p>
            <a:pPr marL="285750" indent="-285750">
              <a:lnSpc>
                <a:spcPct val="150000"/>
              </a:lnSpc>
              <a:buFont typeface="Arial" panose="020B0604020202020204" pitchFamily="34" charset="0"/>
              <a:buChar char="•"/>
            </a:pPr>
            <a:r>
              <a:rPr lang="en-US" sz="3200" dirty="0"/>
              <a:t>How fast is the Surface 3?</a:t>
            </a:r>
          </a:p>
          <a:p>
            <a:pPr marL="285750" indent="-285750">
              <a:lnSpc>
                <a:spcPct val="150000"/>
              </a:lnSpc>
              <a:buFont typeface="Arial" panose="020B0604020202020204" pitchFamily="34" charset="0"/>
              <a:buChar char="•"/>
            </a:pPr>
            <a:r>
              <a:rPr lang="en-US" sz="3200" dirty="0"/>
              <a:t>Do you sell Acer Laptops and drives?</a:t>
            </a:r>
          </a:p>
          <a:p>
            <a:pPr marL="285750" indent="-285750">
              <a:lnSpc>
                <a:spcPct val="150000"/>
              </a:lnSpc>
              <a:buFont typeface="Arial" panose="020B0604020202020204" pitchFamily="34" charset="0"/>
              <a:buChar char="•"/>
            </a:pPr>
            <a:r>
              <a:rPr lang="en-US" sz="3200" dirty="0"/>
              <a:t>What kind of a display is on Surface 4</a:t>
            </a:r>
          </a:p>
          <a:p>
            <a:endParaRPr lang="en-US" sz="3200" dirty="0"/>
          </a:p>
          <a:p>
            <a:endParaRPr lang="en-US" sz="3200" dirty="0"/>
          </a:p>
        </p:txBody>
      </p:sp>
    </p:spTree>
    <p:extLst>
      <p:ext uri="{BB962C8B-B14F-4D97-AF65-F5344CB8AC3E}">
        <p14:creationId xmlns:p14="http://schemas.microsoft.com/office/powerpoint/2010/main" val="7615762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437" y="2811462"/>
            <a:ext cx="8686800" cy="917575"/>
          </a:xfrm>
        </p:spPr>
        <p:txBody>
          <a:bodyPr/>
          <a:lstStyle/>
          <a:p>
            <a:r>
              <a:rPr lang="en-US" dirty="0"/>
              <a:t>Conceptional Dependency Theory</a:t>
            </a:r>
          </a:p>
        </p:txBody>
      </p:sp>
      <p:sp>
        <p:nvSpPr>
          <p:cNvPr id="5" name="Title 2"/>
          <p:cNvSpPr txBox="1">
            <a:spLocks/>
          </p:cNvSpPr>
          <p:nvPr/>
        </p:nvSpPr>
        <p:spPr>
          <a:xfrm>
            <a:off x="3856037" y="1058862"/>
            <a:ext cx="8610600"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Augmented Transition Networks</a:t>
            </a:r>
          </a:p>
        </p:txBody>
      </p:sp>
      <p:sp>
        <p:nvSpPr>
          <p:cNvPr id="6" name="Title 2"/>
          <p:cNvSpPr txBox="1">
            <a:spLocks/>
          </p:cNvSpPr>
          <p:nvPr/>
        </p:nvSpPr>
        <p:spPr>
          <a:xfrm>
            <a:off x="1509712" y="4792662"/>
            <a:ext cx="10896600"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Machine Learning for Language Processing</a:t>
            </a:r>
          </a:p>
        </p:txBody>
      </p:sp>
    </p:spTree>
    <p:extLst>
      <p:ext uri="{BB962C8B-B14F-4D97-AF65-F5344CB8AC3E}">
        <p14:creationId xmlns:p14="http://schemas.microsoft.com/office/powerpoint/2010/main" val="9585807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3237" y="754062"/>
            <a:ext cx="11430000" cy="4893647"/>
          </a:xfrm>
          <a:prstGeom prst="rect">
            <a:avLst/>
          </a:prstGeom>
        </p:spPr>
        <p:txBody>
          <a:bodyPr wrap="square">
            <a:spAutoFit/>
          </a:bodyPr>
          <a:lstStyle/>
          <a:p>
            <a:r>
              <a:rPr lang="en-US" sz="2400" dirty="0"/>
              <a:t>Open Source NLP Libraries</a:t>
            </a:r>
          </a:p>
          <a:p>
            <a:pPr marL="285750" indent="-285750">
              <a:buFont typeface="Arial" panose="020B0604020202020204" pitchFamily="34" charset="0"/>
              <a:buChar char="•"/>
            </a:pPr>
            <a:r>
              <a:rPr lang="en-US" sz="2400" b="1" dirty="0" err="1"/>
              <a:t>Algorithmia</a:t>
            </a:r>
            <a:r>
              <a:rPr lang="en-US" sz="2400" dirty="0"/>
              <a:t> provides a free API endpoint for many of these algorithms, without ever having to setup or provision servers and infrastructure.</a:t>
            </a:r>
          </a:p>
          <a:p>
            <a:pPr marL="285750" indent="-285750">
              <a:buFont typeface="Arial" panose="020B0604020202020204" pitchFamily="34" charset="0"/>
              <a:buChar char="•"/>
            </a:pPr>
            <a:r>
              <a:rPr lang="en-US" sz="2400" b="1" dirty="0"/>
              <a:t>Apache </a:t>
            </a:r>
            <a:r>
              <a:rPr lang="en-US" sz="2400" b="1" dirty="0" err="1"/>
              <a:t>OpenNLP</a:t>
            </a:r>
            <a:r>
              <a:rPr lang="en-US" sz="2400" dirty="0"/>
              <a:t>: a machine learning toolkit that provides tokenizers, sentence segmentation, part-of-speech tagging, named entity extraction, chunking, parsing, coreference resolution, and more.</a:t>
            </a:r>
          </a:p>
          <a:p>
            <a:pPr marL="285750" indent="-285750">
              <a:buFont typeface="Arial" panose="020B0604020202020204" pitchFamily="34" charset="0"/>
              <a:buChar char="•"/>
            </a:pPr>
            <a:r>
              <a:rPr lang="en-US" sz="2400" b="1" dirty="0"/>
              <a:t>Natural Language Toolkit (NLTK): </a:t>
            </a:r>
            <a:r>
              <a:rPr lang="en-US" sz="2400" dirty="0"/>
              <a:t>a Python library that provides modules for processing text, classifying, tokenizing, stemming, tagging, parsing, and more.</a:t>
            </a:r>
          </a:p>
          <a:p>
            <a:pPr marL="285750" indent="-285750">
              <a:buFont typeface="Arial" panose="020B0604020202020204" pitchFamily="34" charset="0"/>
              <a:buChar char="•"/>
            </a:pPr>
            <a:r>
              <a:rPr lang="en-US" sz="2400" b="1" dirty="0" err="1"/>
              <a:t>Standford</a:t>
            </a:r>
            <a:r>
              <a:rPr lang="en-US" sz="2400" b="1" dirty="0"/>
              <a:t> NLP</a:t>
            </a:r>
            <a:r>
              <a:rPr lang="en-US" sz="2400" dirty="0"/>
              <a:t>: a suite of NLP tools that provide part-of-speech tagging, the named entity recognizer, coreference resolution system, sentiment analysis, and more.</a:t>
            </a:r>
          </a:p>
          <a:p>
            <a:pPr marL="285750" indent="-285750">
              <a:buFont typeface="Arial" panose="020B0604020202020204" pitchFamily="34" charset="0"/>
              <a:buChar char="•"/>
            </a:pPr>
            <a:r>
              <a:rPr lang="en-US" sz="2400" b="1" dirty="0"/>
              <a:t>MALLET</a:t>
            </a:r>
            <a:r>
              <a:rPr lang="en-US" sz="2400" dirty="0"/>
              <a:t>: a Java package that provides Latent </a:t>
            </a:r>
            <a:r>
              <a:rPr lang="en-US" sz="2400" dirty="0" err="1"/>
              <a:t>Dirichlet</a:t>
            </a:r>
            <a:r>
              <a:rPr lang="en-US" sz="2400" dirty="0"/>
              <a:t> Allocation, document classification, clustering, topic modeling, information extraction, and more.</a:t>
            </a:r>
          </a:p>
        </p:txBody>
      </p:sp>
    </p:spTree>
    <p:extLst>
      <p:ext uri="{BB962C8B-B14F-4D97-AF65-F5344CB8AC3E}">
        <p14:creationId xmlns:p14="http://schemas.microsoft.com/office/powerpoint/2010/main" val="4985149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13637" y="4947598"/>
            <a:ext cx="3240695"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~Sir Isaac Newton</a:t>
            </a:r>
          </a:p>
        </p:txBody>
      </p:sp>
      <p:pic>
        <p:nvPicPr>
          <p:cNvPr id="1026" name="Picture 2" descr="Isaac New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 y="258762"/>
            <a:ext cx="3810000" cy="41529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884237" y="3499798"/>
            <a:ext cx="10236200" cy="917575"/>
          </a:xfrm>
        </p:spPr>
        <p:txBody>
          <a:bodyPr/>
          <a:lstStyle/>
          <a:p>
            <a:r>
              <a:rPr lang="en-US" dirty="0">
                <a:gradFill>
                  <a:gsLst>
                    <a:gs pos="2917">
                      <a:schemeClr val="tx1"/>
                    </a:gs>
                    <a:gs pos="30000">
                      <a:schemeClr val="tx1"/>
                    </a:gs>
                  </a:gsLst>
                  <a:lin ang="5400000" scaled="0"/>
                </a:gradFill>
              </a:rPr>
              <a:t>“If I have seen further, it is by standing on the shoulders of giants.”</a:t>
            </a:r>
            <a:endParaRPr lang="en-US" dirty="0"/>
          </a:p>
        </p:txBody>
      </p:sp>
    </p:spTree>
    <p:extLst>
      <p:ext uri="{BB962C8B-B14F-4D97-AF65-F5344CB8AC3E}">
        <p14:creationId xmlns:p14="http://schemas.microsoft.com/office/powerpoint/2010/main" val="15399524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
            <a:ext cx="12436475" cy="6994525"/>
          </a:xfrm>
          <a:prstGeom prst="rect">
            <a:avLst/>
          </a:prstGeom>
        </p:spPr>
      </p:pic>
    </p:spTree>
    <p:extLst>
      <p:ext uri="{BB962C8B-B14F-4D97-AF65-F5344CB8AC3E}">
        <p14:creationId xmlns:p14="http://schemas.microsoft.com/office/powerpoint/2010/main" val="87482256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437" y="1973262"/>
            <a:ext cx="4648200" cy="917575"/>
          </a:xfrm>
        </p:spPr>
        <p:txBody>
          <a:bodyPr/>
          <a:lstStyle/>
          <a:p>
            <a:r>
              <a:rPr lang="en-US" dirty="0"/>
              <a:t>Determine Intent</a:t>
            </a:r>
          </a:p>
        </p:txBody>
      </p:sp>
      <p:sp>
        <p:nvSpPr>
          <p:cNvPr id="3" name="Title 1"/>
          <p:cNvSpPr txBox="1">
            <a:spLocks/>
          </p:cNvSpPr>
          <p:nvPr/>
        </p:nvSpPr>
        <p:spPr>
          <a:xfrm>
            <a:off x="5913437" y="3421062"/>
            <a:ext cx="40637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dirty="0"/>
              <a:t>Define Entities</a:t>
            </a:r>
          </a:p>
        </p:txBody>
      </p:sp>
    </p:spTree>
    <p:extLst>
      <p:ext uri="{BB962C8B-B14F-4D97-AF65-F5344CB8AC3E}">
        <p14:creationId xmlns:p14="http://schemas.microsoft.com/office/powerpoint/2010/main" val="38263258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ui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437" y="35131"/>
            <a:ext cx="11811000" cy="7055243"/>
          </a:xfrm>
          <a:prstGeom prst="rect">
            <a:avLst/>
          </a:prstGeom>
        </p:spPr>
      </p:pic>
    </p:spTree>
    <p:extLst>
      <p:ext uri="{BB962C8B-B14F-4D97-AF65-F5344CB8AC3E}">
        <p14:creationId xmlns:p14="http://schemas.microsoft.com/office/powerpoint/2010/main" val="4170723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otemulat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17837" y="68262"/>
            <a:ext cx="6515100" cy="6714034"/>
          </a:xfrm>
          <a:prstGeom prst="rect">
            <a:avLst/>
          </a:prstGeom>
        </p:spPr>
      </p:pic>
    </p:spTree>
    <p:extLst>
      <p:ext uri="{BB962C8B-B14F-4D97-AF65-F5344CB8AC3E}">
        <p14:creationId xmlns:p14="http://schemas.microsoft.com/office/powerpoint/2010/main" val="3781632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f/fb/Works_of_Lord_Byron_Poetry_Volume_4_frontispie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237" y="0"/>
            <a:ext cx="5775325" cy="6994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p:cNvSpPr txBox="1">
            <a:spLocks/>
          </p:cNvSpPr>
          <p:nvPr/>
        </p:nvSpPr>
        <p:spPr>
          <a:xfrm>
            <a:off x="274639" y="1241426"/>
            <a:ext cx="5486399" cy="10987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Lord Byron </a:t>
            </a:r>
          </a:p>
        </p:txBody>
      </p:sp>
      <p:sp>
        <p:nvSpPr>
          <p:cNvPr id="7" name="TextBox 6"/>
          <p:cNvSpPr txBox="1"/>
          <p:nvPr/>
        </p:nvSpPr>
        <p:spPr>
          <a:xfrm>
            <a:off x="199234" y="2963862"/>
            <a:ext cx="5791198" cy="2289858"/>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rgbClr val="0078D7"/>
                </a:solidFill>
                <a:latin typeface="+mj-lt"/>
              </a:rPr>
              <a:t>"I know that two and two make four - and should be glad to prove it too if I could - though I must say if by any sort of process I could convert 2 and 2 into five it would give me much greater pleasure." </a:t>
            </a:r>
            <a:r>
              <a:rPr lang="en-US" sz="2400" dirty="0">
                <a:solidFill>
                  <a:srgbClr val="0078D7"/>
                </a:solidFill>
                <a:latin typeface="+mj-lt"/>
              </a:rPr>
              <a:t>~Lord Byron</a:t>
            </a:r>
          </a:p>
        </p:txBody>
      </p:sp>
      <p:sp>
        <p:nvSpPr>
          <p:cNvPr id="8" name="TextBox 7"/>
          <p:cNvSpPr txBox="1"/>
          <p:nvPr/>
        </p:nvSpPr>
        <p:spPr>
          <a:xfrm>
            <a:off x="274639" y="2125662"/>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1788 - 1824</a:t>
            </a:r>
          </a:p>
        </p:txBody>
      </p:sp>
    </p:spTree>
    <p:extLst>
      <p:ext uri="{BB962C8B-B14F-4D97-AF65-F5344CB8AC3E}">
        <p14:creationId xmlns:p14="http://schemas.microsoft.com/office/powerpoint/2010/main" val="31039680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55837" y="2689090"/>
            <a:ext cx="3048000" cy="26369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3"/>
            <a:endCxn id="4" idx="1"/>
          </p:cNvCxnSpPr>
          <p:nvPr/>
        </p:nvCxnSpPr>
        <p:spPr>
          <a:xfrm flipV="1">
            <a:off x="7361237" y="2674616"/>
            <a:ext cx="2598399" cy="265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903537" y="525462"/>
            <a:ext cx="7056099"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rgbClr val="0078D7"/>
                </a:solidFill>
              </a:rPr>
              <a:t>Intent Recognizer Interface</a:t>
            </a:r>
          </a:p>
        </p:txBody>
      </p:sp>
      <p:sp>
        <p:nvSpPr>
          <p:cNvPr id="3" name="Rectangle 2"/>
          <p:cNvSpPr/>
          <p:nvPr/>
        </p:nvSpPr>
        <p:spPr bwMode="auto">
          <a:xfrm>
            <a:off x="198437" y="2141216"/>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Chat Client</a:t>
            </a:r>
          </a:p>
        </p:txBody>
      </p:sp>
      <p:sp>
        <p:nvSpPr>
          <p:cNvPr id="4" name="Rectangle 3"/>
          <p:cNvSpPr/>
          <p:nvPr/>
        </p:nvSpPr>
        <p:spPr bwMode="auto">
          <a:xfrm>
            <a:off x="9959636" y="2141216"/>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Chatbot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303837" y="4792662"/>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Intent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Recognizer</a:t>
            </a:r>
          </a:p>
        </p:txBody>
      </p:sp>
      <p:sp>
        <p:nvSpPr>
          <p:cNvPr id="17" name="TextBox 16"/>
          <p:cNvSpPr txBox="1"/>
          <p:nvPr/>
        </p:nvSpPr>
        <p:spPr>
          <a:xfrm>
            <a:off x="2424087" y="3501066"/>
            <a:ext cx="2727350"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said</a:t>
            </a:r>
          </a:p>
        </p:txBody>
      </p:sp>
      <p:sp>
        <p:nvSpPr>
          <p:cNvPr id="18" name="TextBox 17"/>
          <p:cNvSpPr txBox="1"/>
          <p:nvPr/>
        </p:nvSpPr>
        <p:spPr>
          <a:xfrm>
            <a:off x="7208837" y="3501066"/>
            <a:ext cx="3099246"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meant</a:t>
            </a:r>
          </a:p>
        </p:txBody>
      </p:sp>
      <p:sp>
        <p:nvSpPr>
          <p:cNvPr id="29" name="TextBox 28"/>
          <p:cNvSpPr txBox="1"/>
          <p:nvPr/>
        </p:nvSpPr>
        <p:spPr>
          <a:xfrm>
            <a:off x="4084637" y="5913439"/>
            <a:ext cx="4834913"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Implements IIntent Interface</a:t>
            </a:r>
          </a:p>
        </p:txBody>
      </p:sp>
      <p:sp>
        <p:nvSpPr>
          <p:cNvPr id="11" name="Rectangle 10"/>
          <p:cNvSpPr/>
          <p:nvPr/>
        </p:nvSpPr>
        <p:spPr>
          <a:xfrm>
            <a:off x="4964427" y="1206795"/>
            <a:ext cx="2664512" cy="369332"/>
          </a:xfrm>
          <a:prstGeom prst="rect">
            <a:avLst/>
          </a:prstGeom>
        </p:spPr>
        <p:txBody>
          <a:bodyPr wrap="none">
            <a:spAutoFit/>
          </a:bodyPr>
          <a:lstStyle/>
          <a:p>
            <a:r>
              <a:rPr lang="en-US" b="1" dirty="0">
                <a:solidFill>
                  <a:srgbClr val="FF0000"/>
                </a:solidFill>
              </a:rPr>
              <a:t>(***  only in node SDK)</a:t>
            </a:r>
          </a:p>
        </p:txBody>
      </p:sp>
    </p:spTree>
    <p:extLst>
      <p:ext uri="{BB962C8B-B14F-4D97-AF65-F5344CB8AC3E}">
        <p14:creationId xmlns:p14="http://schemas.microsoft.com/office/powerpoint/2010/main" val="33575533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sz="6000" dirty="0"/>
              <a:t>The Bot Framework</a:t>
            </a:r>
          </a:p>
        </p:txBody>
      </p:sp>
      <p:pic>
        <p:nvPicPr>
          <p:cNvPr id="3" name="Picture 2"/>
          <p:cNvPicPr>
            <a:picLocks noChangeAspect="1"/>
          </p:cNvPicPr>
          <p:nvPr/>
        </p:nvPicPr>
        <p:blipFill>
          <a:blip r:embed="rId2"/>
          <a:stretch>
            <a:fillRect/>
          </a:stretch>
        </p:blipFill>
        <p:spPr>
          <a:xfrm>
            <a:off x="8961437" y="2146300"/>
            <a:ext cx="2733675" cy="2552700"/>
          </a:xfrm>
          <a:prstGeom prst="rect">
            <a:avLst/>
          </a:prstGeom>
        </p:spPr>
      </p:pic>
    </p:spTree>
    <p:extLst>
      <p:ext uri="{BB962C8B-B14F-4D97-AF65-F5344CB8AC3E}">
        <p14:creationId xmlns:p14="http://schemas.microsoft.com/office/powerpoint/2010/main" val="13360573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6" y="68262"/>
            <a:ext cx="12056533"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7037" y="2468562"/>
            <a:ext cx="2733675" cy="2552700"/>
          </a:xfrm>
          <a:prstGeom prst="rect">
            <a:avLst/>
          </a:prstGeom>
        </p:spPr>
      </p:pic>
      <p:pic>
        <p:nvPicPr>
          <p:cNvPr id="4" name="Picture 3"/>
          <p:cNvPicPr>
            <a:picLocks noChangeAspect="1"/>
          </p:cNvPicPr>
          <p:nvPr/>
        </p:nvPicPr>
        <p:blipFill>
          <a:blip r:embed="rId3"/>
          <a:stretch>
            <a:fillRect/>
          </a:stretch>
        </p:blipFill>
        <p:spPr>
          <a:xfrm>
            <a:off x="9266237" y="2468562"/>
            <a:ext cx="2733675" cy="2552700"/>
          </a:xfrm>
          <a:prstGeom prst="rect">
            <a:avLst/>
          </a:prstGeom>
        </p:spPr>
      </p:pic>
      <p:sp>
        <p:nvSpPr>
          <p:cNvPr id="5" name="Rectangle 4"/>
          <p:cNvSpPr/>
          <p:nvPr/>
        </p:nvSpPr>
        <p:spPr bwMode="auto">
          <a:xfrm>
            <a:off x="3965574" y="2525712"/>
            <a:ext cx="4495800" cy="2438400"/>
          </a:xfrm>
          <a:prstGeom prst="rect">
            <a:avLst/>
          </a:prstGeom>
          <a:no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304637" y="1687512"/>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7" name="TextBox 6"/>
          <p:cNvSpPr txBox="1"/>
          <p:nvPr/>
        </p:nvSpPr>
        <p:spPr>
          <a:xfrm>
            <a:off x="5474970" y="1687512"/>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8" name="TextBox 7"/>
          <p:cNvSpPr txBox="1"/>
          <p:nvPr/>
        </p:nvSpPr>
        <p:spPr>
          <a:xfrm>
            <a:off x="10217575" y="1687194"/>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0" name="Title 6"/>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Bot Communication</a:t>
            </a:r>
          </a:p>
        </p:txBody>
      </p:sp>
      <p:pic>
        <p:nvPicPr>
          <p:cNvPr id="11" name="Picture 10"/>
          <p:cNvPicPr>
            <a:picLocks noChangeAspect="1"/>
          </p:cNvPicPr>
          <p:nvPr/>
        </p:nvPicPr>
        <p:blipFill>
          <a:blip r:embed="rId4"/>
          <a:stretch>
            <a:fillRect/>
          </a:stretch>
        </p:blipFill>
        <p:spPr>
          <a:xfrm>
            <a:off x="4221245" y="2687832"/>
            <a:ext cx="897723" cy="897723"/>
          </a:xfrm>
          <a:prstGeom prst="rect">
            <a:avLst/>
          </a:prstGeom>
        </p:spPr>
      </p:pic>
      <p:pic>
        <p:nvPicPr>
          <p:cNvPr id="12" name="Picture 11"/>
          <p:cNvPicPr>
            <a:picLocks noChangeAspect="1"/>
          </p:cNvPicPr>
          <p:nvPr/>
        </p:nvPicPr>
        <p:blipFill>
          <a:blip r:embed="rId5"/>
          <a:stretch>
            <a:fillRect/>
          </a:stretch>
        </p:blipFill>
        <p:spPr>
          <a:xfrm>
            <a:off x="4303335" y="3809252"/>
            <a:ext cx="946278" cy="951009"/>
          </a:xfrm>
          <a:prstGeom prst="rect">
            <a:avLst/>
          </a:prstGeom>
        </p:spPr>
      </p:pic>
      <p:pic>
        <p:nvPicPr>
          <p:cNvPr id="14" name="Picture 13"/>
          <p:cNvPicPr>
            <a:picLocks noChangeAspect="1"/>
          </p:cNvPicPr>
          <p:nvPr/>
        </p:nvPicPr>
        <p:blipFill>
          <a:blip r:embed="rId6"/>
          <a:stretch>
            <a:fillRect/>
          </a:stretch>
        </p:blipFill>
        <p:spPr>
          <a:xfrm>
            <a:off x="6999031" y="3799840"/>
            <a:ext cx="1338263" cy="1141618"/>
          </a:xfrm>
          <a:prstGeom prst="rect">
            <a:avLst/>
          </a:prstGeom>
        </p:spPr>
      </p:pic>
      <p:pic>
        <p:nvPicPr>
          <p:cNvPr id="15" name="Picture 14"/>
          <p:cNvPicPr>
            <a:picLocks noChangeAspect="1"/>
          </p:cNvPicPr>
          <p:nvPr/>
        </p:nvPicPr>
        <p:blipFill>
          <a:blip r:embed="rId7"/>
          <a:stretch>
            <a:fillRect/>
          </a:stretch>
        </p:blipFill>
        <p:spPr>
          <a:xfrm>
            <a:off x="5473207" y="2494956"/>
            <a:ext cx="1428750" cy="1428750"/>
          </a:xfrm>
          <a:prstGeom prst="rect">
            <a:avLst/>
          </a:prstGeom>
        </p:spPr>
      </p:pic>
      <p:pic>
        <p:nvPicPr>
          <p:cNvPr id="17" name="Picture 16"/>
          <p:cNvPicPr>
            <a:picLocks noChangeAspect="1"/>
          </p:cNvPicPr>
          <p:nvPr/>
        </p:nvPicPr>
        <p:blipFill>
          <a:blip r:embed="rId8"/>
          <a:stretch>
            <a:fillRect/>
          </a:stretch>
        </p:blipFill>
        <p:spPr>
          <a:xfrm>
            <a:off x="7168163" y="2714810"/>
            <a:ext cx="1000000" cy="1038095"/>
          </a:xfrm>
          <a:prstGeom prst="rect">
            <a:avLst/>
          </a:prstGeom>
        </p:spPr>
      </p:pic>
      <p:cxnSp>
        <p:nvCxnSpPr>
          <p:cNvPr id="18" name="Straight Connector 17"/>
          <p:cNvCxnSpPr>
            <a:cxnSpLocks/>
          </p:cNvCxnSpPr>
          <p:nvPr/>
        </p:nvCxnSpPr>
        <p:spPr>
          <a:xfrm>
            <a:off x="3238385" y="3850004"/>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cxnSpLocks/>
          </p:cNvCxnSpPr>
          <p:nvPr/>
        </p:nvCxnSpPr>
        <p:spPr>
          <a:xfrm>
            <a:off x="8533299" y="3843336"/>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641974" y="4039095"/>
            <a:ext cx="1143000" cy="571500"/>
          </a:xfrm>
          <a:prstGeom prst="rect">
            <a:avLst/>
          </a:prstGeom>
        </p:spPr>
      </p:pic>
    </p:spTree>
    <p:extLst>
      <p:ext uri="{BB962C8B-B14F-4D97-AF65-F5344CB8AC3E}">
        <p14:creationId xmlns:p14="http://schemas.microsoft.com/office/powerpoint/2010/main" val="12538480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
            <a:ext cx="12434711" cy="699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734206" y="559496"/>
            <a:ext cx="3406435" cy="5875529"/>
          </a:xfrm>
          <a:prstGeom prst="rect">
            <a:avLst/>
          </a:prstGeom>
        </p:spPr>
      </p:pic>
      <p:pic>
        <p:nvPicPr>
          <p:cNvPr id="4" name="Picture 3"/>
          <p:cNvPicPr>
            <a:picLocks noChangeAspect="1"/>
          </p:cNvPicPr>
          <p:nvPr/>
        </p:nvPicPr>
        <p:blipFill>
          <a:blip r:embed="rId4"/>
          <a:stretch>
            <a:fillRect/>
          </a:stretch>
        </p:blipFill>
        <p:spPr>
          <a:xfrm>
            <a:off x="8684325" y="373062"/>
            <a:ext cx="3506196" cy="6514219"/>
          </a:xfrm>
          <a:prstGeom prst="rect">
            <a:avLst/>
          </a:prstGeom>
        </p:spPr>
      </p:pic>
    </p:spTree>
    <p:extLst>
      <p:ext uri="{BB962C8B-B14F-4D97-AF65-F5344CB8AC3E}">
        <p14:creationId xmlns:p14="http://schemas.microsoft.com/office/powerpoint/2010/main" val="400494944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838" y="3049587"/>
            <a:ext cx="1828800" cy="1714500"/>
          </a:xfrm>
          <a:prstGeom prst="rect">
            <a:avLst/>
          </a:prstGeom>
        </p:spPr>
      </p:pic>
      <p:pic>
        <p:nvPicPr>
          <p:cNvPr id="3" name="Picture 2"/>
          <p:cNvPicPr>
            <a:picLocks noChangeAspect="1"/>
          </p:cNvPicPr>
          <p:nvPr/>
        </p:nvPicPr>
        <p:blipFill>
          <a:blip r:embed="rId3"/>
          <a:stretch>
            <a:fillRect/>
          </a:stretch>
        </p:blipFill>
        <p:spPr>
          <a:xfrm>
            <a:off x="3629819" y="3485514"/>
            <a:ext cx="933450" cy="857250"/>
          </a:xfrm>
          <a:prstGeom prst="rect">
            <a:avLst/>
          </a:prstGeom>
        </p:spPr>
      </p:pic>
      <p:pic>
        <p:nvPicPr>
          <p:cNvPr id="4" name="Picture 3"/>
          <p:cNvPicPr>
            <a:picLocks noChangeAspect="1"/>
          </p:cNvPicPr>
          <p:nvPr/>
        </p:nvPicPr>
        <p:blipFill>
          <a:blip r:embed="rId3"/>
          <a:stretch>
            <a:fillRect/>
          </a:stretch>
        </p:blipFill>
        <p:spPr>
          <a:xfrm>
            <a:off x="7511257" y="3554412"/>
            <a:ext cx="933450" cy="857250"/>
          </a:xfrm>
          <a:prstGeom prst="rect">
            <a:avLst/>
          </a:prstGeom>
        </p:spPr>
      </p:pic>
      <p:pic>
        <p:nvPicPr>
          <p:cNvPr id="5" name="Picture 4"/>
          <p:cNvPicPr>
            <a:picLocks noChangeAspect="1"/>
          </p:cNvPicPr>
          <p:nvPr/>
        </p:nvPicPr>
        <p:blipFill>
          <a:blip r:embed="rId4"/>
          <a:stretch>
            <a:fillRect/>
          </a:stretch>
        </p:blipFill>
        <p:spPr>
          <a:xfrm>
            <a:off x="5561013" y="2278062"/>
            <a:ext cx="962025" cy="2400300"/>
          </a:xfrm>
          <a:prstGeom prst="rect">
            <a:avLst/>
          </a:prstGeom>
        </p:spPr>
      </p:pic>
      <p:pic>
        <p:nvPicPr>
          <p:cNvPr id="6" name="Picture 5"/>
          <p:cNvPicPr>
            <a:picLocks noChangeAspect="1"/>
          </p:cNvPicPr>
          <p:nvPr/>
        </p:nvPicPr>
        <p:blipFill>
          <a:blip r:embed="rId5"/>
          <a:stretch>
            <a:fillRect/>
          </a:stretch>
        </p:blipFill>
        <p:spPr>
          <a:xfrm>
            <a:off x="9523412" y="2922415"/>
            <a:ext cx="2105025" cy="2022647"/>
          </a:xfrm>
          <a:prstGeom prst="rect">
            <a:avLst/>
          </a:prstGeom>
        </p:spPr>
      </p:pic>
      <p:sp>
        <p:nvSpPr>
          <p:cNvPr id="7" name="Title 6"/>
          <p:cNvSpPr>
            <a:spLocks noGrp="1"/>
          </p:cNvSpPr>
          <p:nvPr>
            <p:ph type="title" idx="4294967295"/>
          </p:nvPr>
        </p:nvSpPr>
        <p:spPr>
          <a:xfrm>
            <a:off x="547688" y="295275"/>
            <a:ext cx="11888787" cy="917575"/>
          </a:xfrm>
        </p:spPr>
        <p:txBody>
          <a:bodyPr/>
          <a:lstStyle/>
          <a:p>
            <a:r>
              <a:rPr lang="en-US" dirty="0"/>
              <a:t>Connector Service</a:t>
            </a:r>
          </a:p>
        </p:txBody>
      </p:sp>
      <p:cxnSp>
        <p:nvCxnSpPr>
          <p:cNvPr id="9" name="Straight Connector 8"/>
          <p:cNvCxnSpPr>
            <a:cxnSpLocks/>
          </p:cNvCxnSpPr>
          <p:nvPr/>
        </p:nvCxnSpPr>
        <p:spPr>
          <a:xfrm>
            <a:off x="2560638"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a:off x="4541838"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64444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84256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907734" y="2264643"/>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18" name="TextBox 17"/>
          <p:cNvSpPr txBox="1"/>
          <p:nvPr/>
        </p:nvSpPr>
        <p:spPr>
          <a:xfrm>
            <a:off x="3017402" y="2249403"/>
            <a:ext cx="229934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 JSON</a:t>
            </a:r>
          </a:p>
        </p:txBody>
      </p:sp>
      <p:sp>
        <p:nvSpPr>
          <p:cNvPr id="19" name="TextBox 18"/>
          <p:cNvSpPr txBox="1"/>
          <p:nvPr/>
        </p:nvSpPr>
        <p:spPr>
          <a:xfrm>
            <a:off x="4622918" y="1445327"/>
            <a:ext cx="28382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Connector Service</a:t>
            </a:r>
          </a:p>
        </p:txBody>
      </p:sp>
      <p:sp>
        <p:nvSpPr>
          <p:cNvPr id="20" name="TextBox 19"/>
          <p:cNvSpPr txBox="1"/>
          <p:nvPr/>
        </p:nvSpPr>
        <p:spPr>
          <a:xfrm>
            <a:off x="6883611" y="2213760"/>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Activity JSON</a:t>
            </a:r>
          </a:p>
        </p:txBody>
      </p:sp>
      <p:sp>
        <p:nvSpPr>
          <p:cNvPr id="21" name="TextBox 20"/>
          <p:cNvSpPr txBox="1"/>
          <p:nvPr/>
        </p:nvSpPr>
        <p:spPr>
          <a:xfrm>
            <a:off x="10160425" y="2264643"/>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Tree>
    <p:extLst>
      <p:ext uri="{BB962C8B-B14F-4D97-AF65-F5344CB8AC3E}">
        <p14:creationId xmlns:p14="http://schemas.microsoft.com/office/powerpoint/2010/main" val="29547294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1" y="-1"/>
            <a:ext cx="12434711" cy="6994525"/>
          </a:xfrm>
          <a:prstGeom prst="rect">
            <a:avLst/>
          </a:prstGeom>
        </p:spPr>
      </p:pic>
    </p:spTree>
    <p:extLst>
      <p:ext uri="{BB962C8B-B14F-4D97-AF65-F5344CB8AC3E}">
        <p14:creationId xmlns:p14="http://schemas.microsoft.com/office/powerpoint/2010/main" val="268516848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42900630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5637" y="3049587"/>
            <a:ext cx="1828800" cy="1714500"/>
          </a:xfrm>
          <a:prstGeom prst="rect">
            <a:avLst/>
          </a:prstGeom>
        </p:spPr>
      </p:pic>
      <p:pic>
        <p:nvPicPr>
          <p:cNvPr id="3" name="Picture 2"/>
          <p:cNvPicPr>
            <a:picLocks noChangeAspect="1"/>
          </p:cNvPicPr>
          <p:nvPr/>
        </p:nvPicPr>
        <p:blipFill>
          <a:blip r:embed="rId3"/>
          <a:stretch>
            <a:fillRect/>
          </a:stretch>
        </p:blipFill>
        <p:spPr>
          <a:xfrm>
            <a:off x="3553618" y="3485514"/>
            <a:ext cx="933450" cy="857250"/>
          </a:xfrm>
          <a:prstGeom prst="rect">
            <a:avLst/>
          </a:prstGeom>
        </p:spPr>
      </p:pic>
      <p:pic>
        <p:nvPicPr>
          <p:cNvPr id="4" name="Picture 3"/>
          <p:cNvPicPr>
            <a:picLocks noChangeAspect="1"/>
          </p:cNvPicPr>
          <p:nvPr/>
        </p:nvPicPr>
        <p:blipFill>
          <a:blip r:embed="rId3"/>
          <a:stretch>
            <a:fillRect/>
          </a:stretch>
        </p:blipFill>
        <p:spPr>
          <a:xfrm>
            <a:off x="7435056" y="3554412"/>
            <a:ext cx="933450" cy="857250"/>
          </a:xfrm>
          <a:prstGeom prst="rect">
            <a:avLst/>
          </a:prstGeom>
        </p:spPr>
      </p:pic>
      <p:pic>
        <p:nvPicPr>
          <p:cNvPr id="5" name="Picture 4"/>
          <p:cNvPicPr>
            <a:picLocks noChangeAspect="1"/>
          </p:cNvPicPr>
          <p:nvPr/>
        </p:nvPicPr>
        <p:blipFill>
          <a:blip r:embed="rId4"/>
          <a:stretch>
            <a:fillRect/>
          </a:stretch>
        </p:blipFill>
        <p:spPr>
          <a:xfrm>
            <a:off x="5484812" y="2278062"/>
            <a:ext cx="962025" cy="2400300"/>
          </a:xfrm>
          <a:prstGeom prst="rect">
            <a:avLst/>
          </a:prstGeom>
        </p:spPr>
      </p:pic>
      <p:pic>
        <p:nvPicPr>
          <p:cNvPr id="6" name="Picture 5"/>
          <p:cNvPicPr>
            <a:picLocks noChangeAspect="1"/>
          </p:cNvPicPr>
          <p:nvPr/>
        </p:nvPicPr>
        <p:blipFill>
          <a:blip r:embed="rId5"/>
          <a:stretch>
            <a:fillRect/>
          </a:stretch>
        </p:blipFill>
        <p:spPr>
          <a:xfrm>
            <a:off x="9447211" y="2922415"/>
            <a:ext cx="2105025" cy="2022647"/>
          </a:xfrm>
          <a:prstGeom prst="rect">
            <a:avLst/>
          </a:prstGeom>
        </p:spPr>
      </p:pic>
      <p:sp>
        <p:nvSpPr>
          <p:cNvPr id="7" name="Title 6"/>
          <p:cNvSpPr>
            <a:spLocks noGrp="1"/>
          </p:cNvSpPr>
          <p:nvPr>
            <p:ph type="title" idx="4294967295"/>
          </p:nvPr>
        </p:nvSpPr>
        <p:spPr>
          <a:xfrm>
            <a:off x="547688" y="295275"/>
            <a:ext cx="11888787" cy="917575"/>
          </a:xfrm>
        </p:spPr>
        <p:txBody>
          <a:bodyPr/>
          <a:lstStyle/>
          <a:p>
            <a:r>
              <a:rPr lang="en-US" dirty="0"/>
              <a:t>Connector Service</a:t>
            </a:r>
          </a:p>
        </p:txBody>
      </p:sp>
      <p:cxnSp>
        <p:nvCxnSpPr>
          <p:cNvPr id="9" name="Straight Connector 8"/>
          <p:cNvCxnSpPr>
            <a:cxnSpLocks/>
          </p:cNvCxnSpPr>
          <p:nvPr/>
        </p:nvCxnSpPr>
        <p:spPr>
          <a:xfrm>
            <a:off x="248443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a:off x="446563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6368256"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8349456"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831533" y="2264643"/>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18" name="TextBox 17"/>
          <p:cNvSpPr txBox="1"/>
          <p:nvPr/>
        </p:nvSpPr>
        <p:spPr>
          <a:xfrm>
            <a:off x="2941201" y="2249403"/>
            <a:ext cx="229934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 JSON</a:t>
            </a:r>
          </a:p>
        </p:txBody>
      </p:sp>
      <p:sp>
        <p:nvSpPr>
          <p:cNvPr id="19" name="TextBox 18"/>
          <p:cNvSpPr txBox="1"/>
          <p:nvPr/>
        </p:nvSpPr>
        <p:spPr>
          <a:xfrm>
            <a:off x="4546717" y="1445327"/>
            <a:ext cx="28382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Connector Service</a:t>
            </a:r>
          </a:p>
        </p:txBody>
      </p:sp>
      <p:sp>
        <p:nvSpPr>
          <p:cNvPr id="20" name="TextBox 19"/>
          <p:cNvSpPr txBox="1"/>
          <p:nvPr/>
        </p:nvSpPr>
        <p:spPr>
          <a:xfrm>
            <a:off x="6807410" y="2213760"/>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Activity JSON</a:t>
            </a:r>
          </a:p>
        </p:txBody>
      </p:sp>
      <p:sp>
        <p:nvSpPr>
          <p:cNvPr id="21" name="TextBox 20"/>
          <p:cNvSpPr txBox="1"/>
          <p:nvPr/>
        </p:nvSpPr>
        <p:spPr>
          <a:xfrm>
            <a:off x="10084224" y="2264643"/>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8" name="Oval 7"/>
          <p:cNvSpPr/>
          <p:nvPr/>
        </p:nvSpPr>
        <p:spPr bwMode="auto">
          <a:xfrm>
            <a:off x="6532562" y="1878012"/>
            <a:ext cx="2886075" cy="3352800"/>
          </a:xfrm>
          <a:prstGeom prst="ellipse">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flipV="1">
            <a:off x="5589401" y="4787990"/>
            <a:ext cx="1218009" cy="108585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233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417637" y="33653"/>
            <a:ext cx="10363200" cy="6926263"/>
            <a:chOff x="1341437" y="68262"/>
            <a:chExt cx="10363200" cy="6926263"/>
          </a:xfrm>
        </p:grpSpPr>
        <p:pic>
          <p:nvPicPr>
            <p:cNvPr id="3" name="Picture 2"/>
            <p:cNvPicPr>
              <a:picLocks noChangeAspect="1"/>
            </p:cNvPicPr>
            <p:nvPr/>
          </p:nvPicPr>
          <p:blipFill>
            <a:blip r:embed="rId2"/>
            <a:stretch>
              <a:fillRect/>
            </a:stretch>
          </p:blipFill>
          <p:spPr>
            <a:xfrm>
              <a:off x="1341437" y="68262"/>
              <a:ext cx="10363200" cy="6926263"/>
            </a:xfrm>
            <a:prstGeom prst="rect">
              <a:avLst/>
            </a:prstGeom>
          </p:spPr>
        </p:pic>
        <p:sp>
          <p:nvSpPr>
            <p:cNvPr id="11" name="Rectangle 10"/>
            <p:cNvSpPr/>
            <p:nvPr/>
          </p:nvSpPr>
          <p:spPr bwMode="auto">
            <a:xfrm>
              <a:off x="3932237" y="1135062"/>
              <a:ext cx="3352800" cy="38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3856037" y="1053179"/>
              <a:ext cx="3490186"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IConversationUpdateActivity</a:t>
              </a:r>
            </a:p>
          </p:txBody>
        </p:sp>
        <p:sp>
          <p:nvSpPr>
            <p:cNvPr id="13" name="Rectangle 12"/>
            <p:cNvSpPr/>
            <p:nvPr/>
          </p:nvSpPr>
          <p:spPr bwMode="auto">
            <a:xfrm>
              <a:off x="3764914" y="2201543"/>
              <a:ext cx="3505200" cy="38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3618564" y="2119660"/>
              <a:ext cx="3797899"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IContactRelationUpdateActivity</a:t>
              </a:r>
            </a:p>
          </p:txBody>
        </p:sp>
        <p:sp>
          <p:nvSpPr>
            <p:cNvPr id="15" name="Rectangle 14"/>
            <p:cNvSpPr/>
            <p:nvPr/>
          </p:nvSpPr>
          <p:spPr bwMode="auto">
            <a:xfrm>
              <a:off x="4541837" y="3192462"/>
              <a:ext cx="2057400" cy="38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4493935" y="3182013"/>
              <a:ext cx="2214389"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IMessageActivity</a:t>
              </a:r>
            </a:p>
          </p:txBody>
        </p:sp>
        <p:sp>
          <p:nvSpPr>
            <p:cNvPr id="17" name="Rectangle 16"/>
            <p:cNvSpPr/>
            <p:nvPr/>
          </p:nvSpPr>
          <p:spPr bwMode="auto">
            <a:xfrm>
              <a:off x="1485910" y="3208799"/>
              <a:ext cx="999473" cy="38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438008" y="3198350"/>
              <a:ext cx="1275029"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IActivity</a:t>
              </a:r>
            </a:p>
          </p:txBody>
        </p:sp>
        <p:sp>
          <p:nvSpPr>
            <p:cNvPr id="19" name="Rectangle 18"/>
            <p:cNvSpPr/>
            <p:nvPr/>
          </p:nvSpPr>
          <p:spPr bwMode="auto">
            <a:xfrm>
              <a:off x="4601486" y="4295158"/>
              <a:ext cx="1845351" cy="38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4553584" y="4284709"/>
              <a:ext cx="2013243"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ITypingActivity</a:t>
              </a:r>
            </a:p>
          </p:txBody>
        </p:sp>
        <p:sp>
          <p:nvSpPr>
            <p:cNvPr id="21" name="Rectangle 20"/>
            <p:cNvSpPr/>
            <p:nvPr/>
          </p:nvSpPr>
          <p:spPr bwMode="auto">
            <a:xfrm>
              <a:off x="3967623" y="5390897"/>
              <a:ext cx="3088814" cy="38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3875577" y="5309014"/>
              <a:ext cx="3369256"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IEndOfConversationActivity</a:t>
              </a:r>
            </a:p>
          </p:txBody>
        </p:sp>
        <p:sp>
          <p:nvSpPr>
            <p:cNvPr id="23" name="Rectangle 22"/>
            <p:cNvSpPr/>
            <p:nvPr/>
          </p:nvSpPr>
          <p:spPr bwMode="auto">
            <a:xfrm>
              <a:off x="4674101" y="6395846"/>
              <a:ext cx="1772736" cy="38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4534186" y="6313963"/>
              <a:ext cx="2052037"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ITriggerActivity</a:t>
              </a:r>
            </a:p>
          </p:txBody>
        </p:sp>
        <p:sp>
          <p:nvSpPr>
            <p:cNvPr id="25" name="Rectangle 24"/>
            <p:cNvSpPr/>
            <p:nvPr/>
          </p:nvSpPr>
          <p:spPr bwMode="auto">
            <a:xfrm>
              <a:off x="8489222" y="3112039"/>
              <a:ext cx="2910615" cy="631075"/>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8489222" y="3073700"/>
              <a:ext cx="3063016"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000000"/>
                  </a:solidFill>
                </a:rPr>
                <a:t>Microsoft.Bot.Connector.Activity</a:t>
              </a:r>
            </a:p>
          </p:txBody>
        </p:sp>
      </p:grpSp>
      <p:sp>
        <p:nvSpPr>
          <p:cNvPr id="2" name="Rectangle 1"/>
          <p:cNvSpPr/>
          <p:nvPr/>
        </p:nvSpPr>
        <p:spPr bwMode="auto">
          <a:xfrm>
            <a:off x="4389437" y="3039091"/>
            <a:ext cx="2514600" cy="669414"/>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275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www.kingscollections.org/media/exh_spc/images/007828/20-n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488" y="196850"/>
            <a:ext cx="8953500" cy="660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89871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1" y="-1"/>
            <a:ext cx="12434711" cy="6994525"/>
          </a:xfrm>
          <a:prstGeom prst="rect">
            <a:avLst/>
          </a:prstGeom>
        </p:spPr>
      </p:pic>
    </p:spTree>
    <p:extLst>
      <p:ext uri="{BB962C8B-B14F-4D97-AF65-F5344CB8AC3E}">
        <p14:creationId xmlns:p14="http://schemas.microsoft.com/office/powerpoint/2010/main" val="37670998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9259880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68312"/>
            <a:ext cx="12436475" cy="6457899"/>
          </a:xfrm>
          <a:prstGeom prst="rect">
            <a:avLst/>
          </a:prstGeom>
        </p:spPr>
      </p:pic>
    </p:spTree>
    <p:extLst>
      <p:ext uri="{BB962C8B-B14F-4D97-AF65-F5344CB8AC3E}">
        <p14:creationId xmlns:p14="http://schemas.microsoft.com/office/powerpoint/2010/main" val="16583569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316162"/>
            <a:ext cx="2733675" cy="2552700"/>
          </a:xfrm>
          <a:prstGeom prst="rect">
            <a:avLst/>
          </a:prstGeom>
        </p:spPr>
      </p:pic>
      <p:sp>
        <p:nvSpPr>
          <p:cNvPr id="4"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Dialogs</a:t>
            </a:r>
          </a:p>
        </p:txBody>
      </p:sp>
      <p:sp>
        <p:nvSpPr>
          <p:cNvPr id="5" name="Rectangle: Rounded Corners 4"/>
          <p:cNvSpPr/>
          <p:nvPr/>
        </p:nvSpPr>
        <p:spPr bwMode="auto">
          <a:xfrm>
            <a:off x="3236912" y="19732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Hi</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5075237" y="3040062"/>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Hi I'm Dinner Bot how can I help you today?</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66756" y="41068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would like to reserve a table.</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303837" y="5229224"/>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Great, lets get started.</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65237" y="1535898"/>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10" name="TextBox 9"/>
          <p:cNvSpPr txBox="1"/>
          <p:nvPr/>
        </p:nvSpPr>
        <p:spPr>
          <a:xfrm>
            <a:off x="10205750" y="1498592"/>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pic>
        <p:nvPicPr>
          <p:cNvPr id="11" name="Picture 10"/>
          <p:cNvPicPr>
            <a:picLocks noChangeAspect="1"/>
          </p:cNvPicPr>
          <p:nvPr/>
        </p:nvPicPr>
        <p:blipFill>
          <a:blip r:embed="rId3"/>
          <a:stretch>
            <a:fillRect/>
          </a:stretch>
        </p:blipFill>
        <p:spPr>
          <a:xfrm>
            <a:off x="9300843" y="2316162"/>
            <a:ext cx="2733675" cy="2552700"/>
          </a:xfrm>
          <a:prstGeom prst="rect">
            <a:avLst/>
          </a:prstGeom>
        </p:spPr>
      </p:pic>
    </p:spTree>
    <p:extLst>
      <p:ext uri="{BB962C8B-B14F-4D97-AF65-F5344CB8AC3E}">
        <p14:creationId xmlns:p14="http://schemas.microsoft.com/office/powerpoint/2010/main" val="3984651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7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38739" y="1897062"/>
            <a:ext cx="3429000" cy="609600"/>
          </a:xfrm>
          <a:prstGeom prst="rect">
            <a:avLst/>
          </a:prstGeom>
          <a:solidFill>
            <a:srgbClr val="DE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How can I help you</a:t>
            </a:r>
          </a:p>
        </p:txBody>
      </p:sp>
      <p:sp>
        <p:nvSpPr>
          <p:cNvPr id="3" name="Rectangle 2"/>
          <p:cNvSpPr/>
          <p:nvPr/>
        </p:nvSpPr>
        <p:spPr bwMode="auto">
          <a:xfrm>
            <a:off x="4237037" y="2887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want to reserve a table</a:t>
            </a:r>
          </a:p>
        </p:txBody>
      </p:sp>
      <p:sp>
        <p:nvSpPr>
          <p:cNvPr id="4" name="Diamond 3"/>
          <p:cNvSpPr/>
          <p:nvPr/>
        </p:nvSpPr>
        <p:spPr bwMode="auto">
          <a:xfrm>
            <a:off x="4465637" y="3878262"/>
            <a:ext cx="2971800" cy="2209800"/>
          </a:xfrm>
          <a:prstGeom prst="diamond">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Do we know the user?</a:t>
            </a:r>
          </a:p>
        </p:txBody>
      </p:sp>
      <p:sp>
        <p:nvSpPr>
          <p:cNvPr id="5" name="Rectangle 4"/>
          <p:cNvSpPr/>
          <p:nvPr/>
        </p:nvSpPr>
        <p:spPr bwMode="auto">
          <a:xfrm>
            <a:off x="413816" y="6236680"/>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GetUserInfoDialog</a:t>
            </a:r>
          </a:p>
        </p:txBody>
      </p:sp>
      <p:sp>
        <p:nvSpPr>
          <p:cNvPr id="6" name="Rectangle 5"/>
          <p:cNvSpPr/>
          <p:nvPr/>
        </p:nvSpPr>
        <p:spPr bwMode="auto">
          <a:xfrm>
            <a:off x="8351837" y="6240462"/>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ReservationDialog</a:t>
            </a:r>
          </a:p>
        </p:txBody>
      </p:sp>
      <p:cxnSp>
        <p:nvCxnSpPr>
          <p:cNvPr id="8" name="Straight Arrow Connector 7"/>
          <p:cNvCxnSpPr/>
          <p:nvPr/>
        </p:nvCxnSpPr>
        <p:spPr>
          <a:xfrm>
            <a:off x="2141537" y="4983162"/>
            <a:ext cx="0" cy="12535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141537" y="4983162"/>
            <a:ext cx="23241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80637" y="4983162"/>
            <a:ext cx="0" cy="12573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7437" y="4971760"/>
            <a:ext cx="2743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81977" y="4259262"/>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a:t>
            </a:r>
          </a:p>
        </p:txBody>
      </p:sp>
      <p:sp>
        <p:nvSpPr>
          <p:cNvPr id="18" name="TextBox 17"/>
          <p:cNvSpPr txBox="1"/>
          <p:nvPr/>
        </p:nvSpPr>
        <p:spPr>
          <a:xfrm>
            <a:off x="8353539" y="4487862"/>
            <a:ext cx="80233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951537" y="34972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51537" y="25066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
        <p:nvSpPr>
          <p:cNvPr id="20" name="Rectangle 19"/>
          <p:cNvSpPr/>
          <p:nvPr/>
        </p:nvSpPr>
        <p:spPr bwMode="auto">
          <a:xfrm>
            <a:off x="4237037" y="982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Hi</a:t>
            </a:r>
          </a:p>
        </p:txBody>
      </p:sp>
      <p:cxnSp>
        <p:nvCxnSpPr>
          <p:cNvPr id="22" name="Straight Arrow Connector 21"/>
          <p:cNvCxnSpPr>
            <a:cxnSpLocks/>
            <a:endCxn id="2" idx="0"/>
          </p:cNvCxnSpPr>
          <p:nvPr/>
        </p:nvCxnSpPr>
        <p:spPr>
          <a:xfrm>
            <a:off x="5949835" y="1592262"/>
            <a:ext cx="3404" cy="304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814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55637" y="1135062"/>
            <a:ext cx="11506200" cy="5029200"/>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Diagram 1"/>
          <p:cNvGraphicFramePr/>
          <p:nvPr>
            <p:extLst>
              <p:ext uri="{D42A27DB-BD31-4B8C-83A1-F6EECF244321}">
                <p14:modId xmlns:p14="http://schemas.microsoft.com/office/powerpoint/2010/main" val="820957078"/>
              </p:ext>
            </p:extLst>
          </p:nvPr>
        </p:nvGraphicFramePr>
        <p:xfrm>
          <a:off x="2072746" y="1287462"/>
          <a:ext cx="8290983"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 Chain</a:t>
            </a:r>
          </a:p>
        </p:txBody>
      </p:sp>
      <p:sp>
        <p:nvSpPr>
          <p:cNvPr id="4" name="TextBox 3"/>
          <p:cNvSpPr txBox="1"/>
          <p:nvPr/>
        </p:nvSpPr>
        <p:spPr>
          <a:xfrm>
            <a:off x="547688" y="6190321"/>
            <a:ext cx="4108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 Chaining or Context.Call</a:t>
            </a:r>
          </a:p>
        </p:txBody>
      </p:sp>
      <p:sp>
        <p:nvSpPr>
          <p:cNvPr id="5" name="TextBox 4"/>
          <p:cNvSpPr txBox="1"/>
          <p:nvPr/>
        </p:nvSpPr>
        <p:spPr>
          <a:xfrm>
            <a:off x="6217956" y="6190321"/>
            <a:ext cx="59511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node beginDialog/</a:t>
            </a:r>
            <a:r>
              <a:rPr lang="en-US" sz="2400" dirty="0" err="1">
                <a:gradFill>
                  <a:gsLst>
                    <a:gs pos="2917">
                      <a:schemeClr val="tx1"/>
                    </a:gs>
                    <a:gs pos="30000">
                      <a:schemeClr val="tx1"/>
                    </a:gs>
                  </a:gsLst>
                  <a:lin ang="5400000" scaled="0"/>
                </a:gradFill>
              </a:rPr>
              <a:t>endDialog</a:t>
            </a:r>
            <a:r>
              <a:rPr lang="en-US" sz="2400" dirty="0">
                <a:gradFill>
                  <a:gsLst>
                    <a:gs pos="2917">
                      <a:schemeClr val="tx1"/>
                    </a:gs>
                    <a:gs pos="30000">
                      <a:schemeClr val="tx1"/>
                    </a:gs>
                  </a:gsLst>
                  <a:lin ang="5400000" scaled="0"/>
                </a:gradFill>
              </a:rPr>
              <a:t> or waterfall</a:t>
            </a:r>
          </a:p>
        </p:txBody>
      </p:sp>
      <p:sp>
        <p:nvSpPr>
          <p:cNvPr id="8" name="TextBox 7"/>
          <p:cNvSpPr txBox="1"/>
          <p:nvPr/>
        </p:nvSpPr>
        <p:spPr>
          <a:xfrm>
            <a:off x="932537" y="1287462"/>
            <a:ext cx="333860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chemeClr val="accent1"/>
                </a:solidFill>
              </a:rPr>
              <a:t>Conversation</a:t>
            </a:r>
          </a:p>
        </p:txBody>
      </p:sp>
    </p:spTree>
    <p:extLst>
      <p:ext uri="{BB962C8B-B14F-4D97-AF65-F5344CB8AC3E}">
        <p14:creationId xmlns:p14="http://schemas.microsoft.com/office/powerpoint/2010/main" val="31851067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8732"/>
            <a:ext cx="12434711" cy="6994525"/>
          </a:xfrm>
          <a:prstGeom prst="rect">
            <a:avLst/>
          </a:prstGeom>
        </p:spPr>
      </p:pic>
    </p:spTree>
    <p:extLst>
      <p:ext uri="{BB962C8B-B14F-4D97-AF65-F5344CB8AC3E}">
        <p14:creationId xmlns:p14="http://schemas.microsoft.com/office/powerpoint/2010/main" val="112741012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1" y="-1"/>
            <a:ext cx="12434711" cy="6994525"/>
          </a:xfrm>
          <a:prstGeom prst="rect">
            <a:avLst/>
          </a:prstGeom>
        </p:spPr>
      </p:pic>
    </p:spTree>
    <p:extLst>
      <p:ext uri="{BB962C8B-B14F-4D97-AF65-F5344CB8AC3E}">
        <p14:creationId xmlns:p14="http://schemas.microsoft.com/office/powerpoint/2010/main" val="250592715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281" y="152399"/>
            <a:ext cx="12434711" cy="6994525"/>
          </a:xfrm>
          <a:prstGeom prst="rect">
            <a:avLst/>
          </a:prstGeom>
        </p:spPr>
      </p:pic>
    </p:spTree>
    <p:extLst>
      <p:ext uri="{BB962C8B-B14F-4D97-AF65-F5344CB8AC3E}">
        <p14:creationId xmlns:p14="http://schemas.microsoft.com/office/powerpoint/2010/main" val="154413948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1" y="-1"/>
            <a:ext cx="12434711" cy="6994525"/>
          </a:xfrm>
          <a:prstGeom prst="rect">
            <a:avLst/>
          </a:prstGeom>
        </p:spPr>
      </p:pic>
    </p:spTree>
    <p:extLst>
      <p:ext uri="{BB962C8B-B14F-4D97-AF65-F5344CB8AC3E}">
        <p14:creationId xmlns:p14="http://schemas.microsoft.com/office/powerpoint/2010/main" val="40129188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nnknfrm.com/images/cb_p_ada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415" y="601662"/>
            <a:ext cx="7001060" cy="57070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4"/>
          <p:cNvSpPr txBox="1">
            <a:spLocks/>
          </p:cNvSpPr>
          <p:nvPr/>
        </p:nvSpPr>
        <p:spPr>
          <a:xfrm>
            <a:off x="274639" y="1241426"/>
            <a:ext cx="5486399" cy="10987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Augusta Byron</a:t>
            </a:r>
          </a:p>
        </p:txBody>
      </p:sp>
      <p:sp>
        <p:nvSpPr>
          <p:cNvPr id="4" name="TextBox 3"/>
          <p:cNvSpPr txBox="1"/>
          <p:nvPr/>
        </p:nvSpPr>
        <p:spPr>
          <a:xfrm>
            <a:off x="274639" y="2582862"/>
            <a:ext cx="6248398"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8D7"/>
                </a:solidFill>
                <a:latin typeface="+mj-lt"/>
              </a:rPr>
              <a:t>In July of 1835 Married William 8</a:t>
            </a:r>
            <a:r>
              <a:rPr lang="en-US" sz="2400" baseline="30000" dirty="0">
                <a:solidFill>
                  <a:srgbClr val="0078D7"/>
                </a:solidFill>
                <a:latin typeface="+mj-lt"/>
              </a:rPr>
              <a:t>th</a:t>
            </a:r>
            <a:r>
              <a:rPr lang="en-US" sz="2400" dirty="0">
                <a:solidFill>
                  <a:srgbClr val="0078D7"/>
                </a:solidFill>
                <a:latin typeface="+mj-lt"/>
              </a:rPr>
              <a:t> Baron King</a:t>
            </a:r>
          </a:p>
          <a:p>
            <a:pPr>
              <a:lnSpc>
                <a:spcPct val="90000"/>
              </a:lnSpc>
              <a:spcAft>
                <a:spcPts val="600"/>
              </a:spcAft>
            </a:pPr>
            <a:endParaRPr lang="en-US" sz="2400" dirty="0">
              <a:solidFill>
                <a:srgbClr val="0078D7"/>
              </a:solidFill>
              <a:latin typeface="+mj-lt"/>
            </a:endParaRPr>
          </a:p>
          <a:p>
            <a:pPr>
              <a:lnSpc>
                <a:spcPct val="90000"/>
              </a:lnSpc>
              <a:spcAft>
                <a:spcPts val="600"/>
              </a:spcAft>
            </a:pPr>
            <a:r>
              <a:rPr lang="en-US" sz="2400" dirty="0">
                <a:solidFill>
                  <a:srgbClr val="0078D7"/>
                </a:solidFill>
                <a:latin typeface="+mj-lt"/>
              </a:rPr>
              <a:t>In 1838 William became the Earl of Lovelace</a:t>
            </a:r>
          </a:p>
        </p:txBody>
      </p:sp>
      <p:sp>
        <p:nvSpPr>
          <p:cNvPr id="5" name="TextBox 4"/>
          <p:cNvSpPr txBox="1"/>
          <p:nvPr/>
        </p:nvSpPr>
        <p:spPr>
          <a:xfrm>
            <a:off x="198437" y="1833661"/>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1815 - 1852</a:t>
            </a:r>
          </a:p>
        </p:txBody>
      </p:sp>
    </p:spTree>
    <p:extLst>
      <p:ext uri="{BB962C8B-B14F-4D97-AF65-F5344CB8AC3E}">
        <p14:creationId xmlns:p14="http://schemas.microsoft.com/office/powerpoint/2010/main" val="5007090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Helpers : Prompts and Form Flow</a:t>
            </a:r>
          </a:p>
        </p:txBody>
      </p:sp>
      <p:pic>
        <p:nvPicPr>
          <p:cNvPr id="3" name="Picture 2"/>
          <p:cNvPicPr>
            <a:picLocks noChangeAspect="1"/>
          </p:cNvPicPr>
          <p:nvPr/>
        </p:nvPicPr>
        <p:blipFill>
          <a:blip r:embed="rId2"/>
          <a:stretch>
            <a:fillRect/>
          </a:stretch>
        </p:blipFill>
        <p:spPr>
          <a:xfrm>
            <a:off x="9190037" y="4106862"/>
            <a:ext cx="2733675" cy="2552700"/>
          </a:xfrm>
          <a:prstGeom prst="rect">
            <a:avLst/>
          </a:prstGeom>
        </p:spPr>
      </p:pic>
    </p:spTree>
    <p:extLst>
      <p:ext uri="{BB962C8B-B14F-4D97-AF65-F5344CB8AC3E}">
        <p14:creationId xmlns:p14="http://schemas.microsoft.com/office/powerpoint/2010/main" val="413500998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856037" y="830262"/>
            <a:ext cx="44958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3856037" y="925342"/>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Prompt types</a:t>
            </a:r>
          </a:p>
        </p:txBody>
      </p:sp>
      <p:sp>
        <p:nvSpPr>
          <p:cNvPr id="21" name="Rectangle 20"/>
          <p:cNvSpPr/>
          <p:nvPr/>
        </p:nvSpPr>
        <p:spPr bwMode="auto">
          <a:xfrm>
            <a:off x="4313236" y="2463339"/>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Prompts.confirm</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2" name="Rectangle 21"/>
          <p:cNvSpPr/>
          <p:nvPr/>
        </p:nvSpPr>
        <p:spPr bwMode="auto">
          <a:xfrm>
            <a:off x="4313236" y="3123633"/>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Prompts.number</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3" name="Rectangle 22"/>
          <p:cNvSpPr/>
          <p:nvPr/>
        </p:nvSpPr>
        <p:spPr bwMode="auto">
          <a:xfrm>
            <a:off x="4313236" y="3760678"/>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Prompts.time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4" name="Rectangle 23"/>
          <p:cNvSpPr/>
          <p:nvPr/>
        </p:nvSpPr>
        <p:spPr bwMode="auto">
          <a:xfrm>
            <a:off x="4313236" y="44018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Prompts.choice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5" name="Rectangle 24"/>
          <p:cNvSpPr/>
          <p:nvPr/>
        </p:nvSpPr>
        <p:spPr bwMode="auto">
          <a:xfrm>
            <a:off x="4294705" y="50850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Prompts.attachment</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6" name="Rectangle 25"/>
          <p:cNvSpPr/>
          <p:nvPr/>
        </p:nvSpPr>
        <p:spPr bwMode="auto">
          <a:xfrm>
            <a:off x="4313236" y="1835625"/>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Prompts.text</a:t>
            </a:r>
            <a:r>
              <a:rPr lang="en-US" sz="2448" dirty="0">
                <a:solidFill>
                  <a:srgbClr val="FFFFFF"/>
                </a:solidFill>
                <a:latin typeface="Segoe UI"/>
                <a:ea typeface="Segoe UI" pitchFamily="34" charset="0"/>
                <a:cs typeface="Segoe UI" pitchFamily="34" charset="0"/>
              </a:rPr>
              <a:t>()</a:t>
            </a:r>
          </a:p>
        </p:txBody>
      </p:sp>
    </p:spTree>
    <p:extLst>
      <p:ext uri="{BB962C8B-B14F-4D97-AF65-F5344CB8AC3E}">
        <p14:creationId xmlns:p14="http://schemas.microsoft.com/office/powerpoint/2010/main" val="139744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316162"/>
            <a:ext cx="2733675" cy="2552700"/>
          </a:xfrm>
          <a:prstGeom prst="rect">
            <a:avLst/>
          </a:prstGeom>
        </p:spPr>
      </p:pic>
      <p:sp>
        <p:nvSpPr>
          <p:cNvPr id="4"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Form Flow</a:t>
            </a:r>
          </a:p>
        </p:txBody>
      </p:sp>
      <p:sp>
        <p:nvSpPr>
          <p:cNvPr id="6" name="Rectangle: Rounded Corners 5"/>
          <p:cNvSpPr/>
          <p:nvPr/>
        </p:nvSpPr>
        <p:spPr bwMode="auto">
          <a:xfrm>
            <a:off x="5532437" y="1031081"/>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What Date would you like reservations for?</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66756" y="41068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4</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303837" y="5229224"/>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What time?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65237" y="1535898"/>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10" name="TextBox 9"/>
          <p:cNvSpPr txBox="1"/>
          <p:nvPr/>
        </p:nvSpPr>
        <p:spPr>
          <a:xfrm>
            <a:off x="10205750" y="1498592"/>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pic>
        <p:nvPicPr>
          <p:cNvPr id="11" name="Picture 10"/>
          <p:cNvPicPr>
            <a:picLocks noChangeAspect="1"/>
          </p:cNvPicPr>
          <p:nvPr/>
        </p:nvPicPr>
        <p:blipFill>
          <a:blip r:embed="rId3"/>
          <a:stretch>
            <a:fillRect/>
          </a:stretch>
        </p:blipFill>
        <p:spPr>
          <a:xfrm>
            <a:off x="9300843" y="2316162"/>
            <a:ext cx="2733675" cy="2552700"/>
          </a:xfrm>
          <a:prstGeom prst="rect">
            <a:avLst/>
          </a:prstGeom>
        </p:spPr>
      </p:pic>
      <p:sp>
        <p:nvSpPr>
          <p:cNvPr id="12" name="Rectangle: Rounded Corners 11"/>
          <p:cNvSpPr/>
          <p:nvPr/>
        </p:nvSpPr>
        <p:spPr bwMode="auto">
          <a:xfrm>
            <a:off x="5227637" y="3192462"/>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For how many people?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p:cNvSpPr/>
          <p:nvPr/>
        </p:nvSpPr>
        <p:spPr bwMode="auto">
          <a:xfrm>
            <a:off x="2992277" y="2077781"/>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12/14/17</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671669" y="929917"/>
            <a:ext cx="2396810" cy="369332"/>
          </a:xfrm>
          <a:prstGeom prst="rect">
            <a:avLst/>
          </a:prstGeom>
        </p:spPr>
        <p:txBody>
          <a:bodyPr wrap="none">
            <a:spAutoFit/>
          </a:bodyPr>
          <a:lstStyle/>
          <a:p>
            <a:r>
              <a:rPr lang="en-US" b="1" dirty="0">
                <a:solidFill>
                  <a:srgbClr val="FF0000"/>
                </a:solidFill>
              </a:rPr>
              <a:t>(***  only in C# SDK)</a:t>
            </a:r>
          </a:p>
        </p:txBody>
      </p:sp>
    </p:spTree>
    <p:extLst>
      <p:ext uri="{BB962C8B-B14F-4D97-AF65-F5344CB8AC3E}">
        <p14:creationId xmlns:p14="http://schemas.microsoft.com/office/powerpoint/2010/main" val="1234774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316162"/>
            <a:ext cx="2733675" cy="2552700"/>
          </a:xfrm>
          <a:prstGeom prst="rect">
            <a:avLst/>
          </a:prstGeom>
        </p:spPr>
      </p:pic>
      <p:sp>
        <p:nvSpPr>
          <p:cNvPr id="4"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Form Flow</a:t>
            </a:r>
          </a:p>
        </p:txBody>
      </p:sp>
      <p:sp>
        <p:nvSpPr>
          <p:cNvPr id="6" name="Rectangle: Rounded Corners 5"/>
          <p:cNvSpPr/>
          <p:nvPr/>
        </p:nvSpPr>
        <p:spPr bwMode="auto">
          <a:xfrm>
            <a:off x="5532437" y="1031081"/>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What Date would you like reservations for?</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66756" y="41068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Wait I mean 2/14/17</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303837" y="5229224"/>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65237" y="1535898"/>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10" name="TextBox 9"/>
          <p:cNvSpPr txBox="1"/>
          <p:nvPr/>
        </p:nvSpPr>
        <p:spPr>
          <a:xfrm>
            <a:off x="10205750" y="1498592"/>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pic>
        <p:nvPicPr>
          <p:cNvPr id="11" name="Picture 10"/>
          <p:cNvPicPr>
            <a:picLocks noChangeAspect="1"/>
          </p:cNvPicPr>
          <p:nvPr/>
        </p:nvPicPr>
        <p:blipFill>
          <a:blip r:embed="rId3"/>
          <a:stretch>
            <a:fillRect/>
          </a:stretch>
        </p:blipFill>
        <p:spPr>
          <a:xfrm>
            <a:off x="9300843" y="2316162"/>
            <a:ext cx="2733675" cy="2552700"/>
          </a:xfrm>
          <a:prstGeom prst="rect">
            <a:avLst/>
          </a:prstGeom>
        </p:spPr>
      </p:pic>
      <p:sp>
        <p:nvSpPr>
          <p:cNvPr id="12" name="Rectangle: Rounded Corners 11"/>
          <p:cNvSpPr/>
          <p:nvPr/>
        </p:nvSpPr>
        <p:spPr bwMode="auto">
          <a:xfrm>
            <a:off x="5227637" y="3192462"/>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For how many people?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p:cNvSpPr/>
          <p:nvPr/>
        </p:nvSpPr>
        <p:spPr bwMode="auto">
          <a:xfrm>
            <a:off x="2992277" y="2077781"/>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12/14/17</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a:xfrm>
            <a:off x="671669" y="929917"/>
            <a:ext cx="2396810" cy="369332"/>
          </a:xfrm>
          <a:prstGeom prst="rect">
            <a:avLst/>
          </a:prstGeom>
        </p:spPr>
        <p:txBody>
          <a:bodyPr wrap="none">
            <a:spAutoFit/>
          </a:bodyPr>
          <a:lstStyle/>
          <a:p>
            <a:r>
              <a:rPr lang="en-US" b="1" dirty="0">
                <a:solidFill>
                  <a:srgbClr val="FF0000"/>
                </a:solidFill>
              </a:rPr>
              <a:t>(***  only in C# SDK)</a:t>
            </a:r>
          </a:p>
        </p:txBody>
      </p:sp>
    </p:spTree>
    <p:extLst>
      <p:ext uri="{BB962C8B-B14F-4D97-AF65-F5344CB8AC3E}">
        <p14:creationId xmlns:p14="http://schemas.microsoft.com/office/powerpoint/2010/main" val="329969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3764" y="-1"/>
            <a:ext cx="10928945" cy="6994525"/>
          </a:xfrm>
          <a:prstGeom prst="rect">
            <a:avLst/>
          </a:prstGeom>
        </p:spPr>
      </p:pic>
    </p:spTree>
    <p:extLst>
      <p:ext uri="{BB962C8B-B14F-4D97-AF65-F5344CB8AC3E}">
        <p14:creationId xmlns:p14="http://schemas.microsoft.com/office/powerpoint/2010/main" val="31139661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3764" y="-1"/>
            <a:ext cx="10928945" cy="6994525"/>
          </a:xfrm>
          <a:prstGeom prst="rect">
            <a:avLst/>
          </a:prstGeom>
        </p:spPr>
      </p:pic>
    </p:spTree>
    <p:extLst>
      <p:ext uri="{BB962C8B-B14F-4D97-AF65-F5344CB8AC3E}">
        <p14:creationId xmlns:p14="http://schemas.microsoft.com/office/powerpoint/2010/main" val="17874017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2637" y="2811462"/>
            <a:ext cx="54139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Add slide showing bot handle things.</a:t>
            </a:r>
          </a:p>
        </p:txBody>
      </p:sp>
      <p:pic>
        <p:nvPicPr>
          <p:cNvPr id="3" name="Picture 2"/>
          <p:cNvPicPr>
            <a:picLocks noChangeAspect="1"/>
          </p:cNvPicPr>
          <p:nvPr/>
        </p:nvPicPr>
        <p:blipFill>
          <a:blip r:embed="rId2"/>
          <a:stretch>
            <a:fillRect/>
          </a:stretch>
        </p:blipFill>
        <p:spPr>
          <a:xfrm>
            <a:off x="619631" y="-1"/>
            <a:ext cx="11197212" cy="6994525"/>
          </a:xfrm>
          <a:prstGeom prst="rect">
            <a:avLst/>
          </a:prstGeom>
        </p:spPr>
      </p:pic>
    </p:spTree>
    <p:extLst>
      <p:ext uri="{BB962C8B-B14F-4D97-AF65-F5344CB8AC3E}">
        <p14:creationId xmlns:p14="http://schemas.microsoft.com/office/powerpoint/2010/main" val="39522640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What about node?</a:t>
            </a:r>
          </a:p>
        </p:txBody>
      </p:sp>
      <p:pic>
        <p:nvPicPr>
          <p:cNvPr id="3" name="Picture 2"/>
          <p:cNvPicPr>
            <a:picLocks noChangeAspect="1"/>
          </p:cNvPicPr>
          <p:nvPr/>
        </p:nvPicPr>
        <p:blipFill>
          <a:blip r:embed="rId2"/>
          <a:stretch>
            <a:fillRect/>
          </a:stretch>
        </p:blipFill>
        <p:spPr>
          <a:xfrm>
            <a:off x="9190037" y="4106862"/>
            <a:ext cx="2733675" cy="2552700"/>
          </a:xfrm>
          <a:prstGeom prst="rect">
            <a:avLst/>
          </a:prstGeom>
        </p:spPr>
      </p:pic>
    </p:spTree>
    <p:extLst>
      <p:ext uri="{BB962C8B-B14F-4D97-AF65-F5344CB8AC3E}">
        <p14:creationId xmlns:p14="http://schemas.microsoft.com/office/powerpoint/2010/main" val="25498792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1837" y="144462"/>
            <a:ext cx="2387000"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Waterfall</a:t>
            </a:r>
          </a:p>
        </p:txBody>
      </p:sp>
      <p:pic>
        <p:nvPicPr>
          <p:cNvPr id="3" name="Picture 2"/>
          <p:cNvPicPr>
            <a:picLocks noChangeAspect="1"/>
          </p:cNvPicPr>
          <p:nvPr/>
        </p:nvPicPr>
        <p:blipFill>
          <a:blip r:embed="rId2"/>
          <a:stretch>
            <a:fillRect/>
          </a:stretch>
        </p:blipFill>
        <p:spPr>
          <a:xfrm>
            <a:off x="1341437" y="2582862"/>
            <a:ext cx="10190000" cy="2316536"/>
          </a:xfrm>
          <a:prstGeom prst="rect">
            <a:avLst/>
          </a:prstGeom>
        </p:spPr>
      </p:pic>
      <p:sp>
        <p:nvSpPr>
          <p:cNvPr id="5" name="TextBox 4"/>
          <p:cNvSpPr txBox="1"/>
          <p:nvPr/>
        </p:nvSpPr>
        <p:spPr>
          <a:xfrm>
            <a:off x="1036637" y="1287462"/>
            <a:ext cx="676627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Exactly what it sounds like… </a:t>
            </a:r>
          </a:p>
        </p:txBody>
      </p:sp>
    </p:spTree>
    <p:extLst>
      <p:ext uri="{BB962C8B-B14F-4D97-AF65-F5344CB8AC3E}">
        <p14:creationId xmlns:p14="http://schemas.microsoft.com/office/powerpoint/2010/main" val="142498136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1837" y="144462"/>
            <a:ext cx="2387000"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Waterfall</a:t>
            </a:r>
          </a:p>
        </p:txBody>
      </p:sp>
      <p:pic>
        <p:nvPicPr>
          <p:cNvPr id="2" name="Picture 1"/>
          <p:cNvPicPr>
            <a:picLocks noChangeAspect="1"/>
          </p:cNvPicPr>
          <p:nvPr/>
        </p:nvPicPr>
        <p:blipFill>
          <a:blip r:embed="rId2"/>
          <a:stretch>
            <a:fillRect/>
          </a:stretch>
        </p:blipFill>
        <p:spPr>
          <a:xfrm>
            <a:off x="2713037" y="1668462"/>
            <a:ext cx="6622354" cy="4313294"/>
          </a:xfrm>
          <a:prstGeom prst="rect">
            <a:avLst/>
          </a:prstGeom>
        </p:spPr>
      </p:pic>
    </p:spTree>
    <p:extLst>
      <p:ext uri="{BB962C8B-B14F-4D97-AF65-F5344CB8AC3E}">
        <p14:creationId xmlns:p14="http://schemas.microsoft.com/office/powerpoint/2010/main" val="26418541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nnknfrm.com/images/cb_p_ada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415" y="601662"/>
            <a:ext cx="7001060" cy="57070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4"/>
          <p:cNvSpPr txBox="1">
            <a:spLocks/>
          </p:cNvSpPr>
          <p:nvPr/>
        </p:nvSpPr>
        <p:spPr>
          <a:xfrm>
            <a:off x="122237" y="2356409"/>
            <a:ext cx="6324598" cy="10987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t>Augusta Ada King-Noel, Countess of Lovelace</a:t>
            </a:r>
            <a:r>
              <a:rPr lang="en-US" dirty="0"/>
              <a:t> </a:t>
            </a:r>
          </a:p>
        </p:txBody>
      </p:sp>
    </p:spTree>
    <p:extLst>
      <p:ext uri="{BB962C8B-B14F-4D97-AF65-F5344CB8AC3E}">
        <p14:creationId xmlns:p14="http://schemas.microsoft.com/office/powerpoint/2010/main" val="386015362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7650" y="1081100"/>
            <a:ext cx="6216650" cy="3693319"/>
          </a:xfrm>
          <a:prstGeom prst="rect">
            <a:avLst/>
          </a:prstGeom>
        </p:spPr>
        <p:txBody>
          <a:bodyPr>
            <a:spAutoFit/>
          </a:bodyPr>
          <a:lstStyle/>
          <a:p>
            <a:r>
              <a:rPr lang="en-US" dirty="0" err="1"/>
              <a:t>var</a:t>
            </a:r>
            <a:r>
              <a:rPr lang="en-US" dirty="0"/>
              <a:t> builder = require(</a:t>
            </a:r>
            <a:r>
              <a:rPr lang="en-US" dirty="0">
                <a:solidFill>
                  <a:srgbClr val="DE2E58"/>
                </a:solidFill>
              </a:rPr>
              <a:t>'</a:t>
            </a:r>
            <a:r>
              <a:rPr lang="en-US" dirty="0" err="1">
                <a:solidFill>
                  <a:srgbClr val="DE2E58"/>
                </a:solidFill>
              </a:rPr>
              <a:t>botbuilder</a:t>
            </a:r>
            <a:r>
              <a:rPr lang="en-US" dirty="0">
                <a:solidFill>
                  <a:srgbClr val="DE2E58"/>
                </a:solidFill>
              </a:rPr>
              <a:t>');</a:t>
            </a:r>
          </a:p>
          <a:p>
            <a:endParaRPr lang="en-US" dirty="0"/>
          </a:p>
          <a:p>
            <a:r>
              <a:rPr lang="en-US" dirty="0" err="1"/>
              <a:t>var</a:t>
            </a:r>
            <a:r>
              <a:rPr lang="en-US" dirty="0"/>
              <a:t> connector = new </a:t>
            </a:r>
            <a:r>
              <a:rPr lang="en-US" dirty="0" err="1"/>
              <a:t>builder.ConsoleConnector</a:t>
            </a:r>
            <a:r>
              <a:rPr lang="en-US" dirty="0"/>
              <a:t>().listen();</a:t>
            </a:r>
          </a:p>
          <a:p>
            <a:r>
              <a:rPr lang="en-US" dirty="0" err="1"/>
              <a:t>var</a:t>
            </a:r>
            <a:r>
              <a:rPr lang="en-US" dirty="0"/>
              <a:t> bot = new </a:t>
            </a:r>
            <a:r>
              <a:rPr lang="en-US" dirty="0" err="1"/>
              <a:t>builder.UniversalBot</a:t>
            </a:r>
            <a:r>
              <a:rPr lang="en-US" dirty="0"/>
              <a:t>(connector);</a:t>
            </a:r>
            <a:br>
              <a:rPr lang="en-US" dirty="0"/>
            </a:br>
            <a:endParaRPr lang="en-US" dirty="0"/>
          </a:p>
          <a:p>
            <a:r>
              <a:rPr lang="en-US" dirty="0" err="1"/>
              <a:t>bot.dialog</a:t>
            </a:r>
            <a:r>
              <a:rPr lang="en-US" dirty="0"/>
              <a:t>(</a:t>
            </a:r>
            <a:r>
              <a:rPr lang="en-US" dirty="0">
                <a:solidFill>
                  <a:srgbClr val="FF0000"/>
                </a:solidFill>
              </a:rPr>
              <a:t>'/'</a:t>
            </a:r>
            <a:r>
              <a:rPr lang="en-US" dirty="0"/>
              <a:t>, [</a:t>
            </a:r>
          </a:p>
          <a:p>
            <a:r>
              <a:rPr lang="en-US" dirty="0"/>
              <a:t>    function (session) {</a:t>
            </a:r>
          </a:p>
          <a:p>
            <a:r>
              <a:rPr lang="en-US" dirty="0"/>
              <a:t>        </a:t>
            </a:r>
            <a:r>
              <a:rPr lang="en-US" dirty="0" err="1"/>
              <a:t>builder.Prompts.text</a:t>
            </a:r>
            <a:r>
              <a:rPr lang="en-US" dirty="0"/>
              <a:t>(session, </a:t>
            </a:r>
            <a:r>
              <a:rPr lang="en-US" dirty="0">
                <a:solidFill>
                  <a:srgbClr val="FF0000"/>
                </a:solidFill>
              </a:rPr>
              <a:t>'Hi! What is your name?'</a:t>
            </a:r>
            <a:r>
              <a:rPr lang="en-US" dirty="0"/>
              <a:t>);</a:t>
            </a:r>
          </a:p>
          <a:p>
            <a:r>
              <a:rPr lang="en-US" dirty="0"/>
              <a:t>    },</a:t>
            </a:r>
          </a:p>
          <a:p>
            <a:r>
              <a:rPr lang="en-US" dirty="0"/>
              <a:t>    function (session, results) {</a:t>
            </a:r>
          </a:p>
          <a:p>
            <a:r>
              <a:rPr lang="en-US" dirty="0"/>
              <a:t>        </a:t>
            </a:r>
            <a:r>
              <a:rPr lang="en-US" dirty="0" err="1"/>
              <a:t>session.send</a:t>
            </a:r>
            <a:r>
              <a:rPr lang="en-US" dirty="0"/>
              <a:t>(</a:t>
            </a:r>
            <a:r>
              <a:rPr lang="en-US" dirty="0">
                <a:solidFill>
                  <a:srgbClr val="FF0000"/>
                </a:solidFill>
              </a:rPr>
              <a:t>'Hello %s!', </a:t>
            </a:r>
            <a:r>
              <a:rPr lang="en-US" dirty="0" err="1"/>
              <a:t>results.response</a:t>
            </a:r>
            <a:r>
              <a:rPr lang="en-US" dirty="0"/>
              <a:t>);</a:t>
            </a:r>
          </a:p>
          <a:p>
            <a:r>
              <a:rPr lang="en-US" dirty="0"/>
              <a:t>    }</a:t>
            </a:r>
          </a:p>
          <a:p>
            <a:r>
              <a:rPr lang="en-US" dirty="0"/>
              <a:t>]);</a:t>
            </a:r>
          </a:p>
        </p:txBody>
      </p:sp>
      <p:sp>
        <p:nvSpPr>
          <p:cNvPr id="6" name="TextBox 5"/>
          <p:cNvSpPr txBox="1"/>
          <p:nvPr/>
        </p:nvSpPr>
        <p:spPr>
          <a:xfrm>
            <a:off x="3814038" y="110145"/>
            <a:ext cx="4062138"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Simple Waterfall</a:t>
            </a:r>
          </a:p>
        </p:txBody>
      </p:sp>
      <p:grpSp>
        <p:nvGrpSpPr>
          <p:cNvPr id="8" name="Group 7"/>
          <p:cNvGrpSpPr/>
          <p:nvPr/>
        </p:nvGrpSpPr>
        <p:grpSpPr>
          <a:xfrm>
            <a:off x="960437" y="2206393"/>
            <a:ext cx="11424247" cy="1446550"/>
            <a:chOff x="960437" y="2206393"/>
            <a:chExt cx="11424247" cy="1446550"/>
          </a:xfrm>
        </p:grpSpPr>
        <p:cxnSp>
          <p:nvCxnSpPr>
            <p:cNvPr id="11" name="Straight Connector 10"/>
            <p:cNvCxnSpPr/>
            <p:nvPr/>
          </p:nvCxnSpPr>
          <p:spPr>
            <a:xfrm flipV="1">
              <a:off x="960437" y="3573462"/>
              <a:ext cx="10606251" cy="3281"/>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363350" y="2206393"/>
              <a:ext cx="7021334" cy="1446550"/>
              <a:chOff x="5363350" y="2206393"/>
              <a:chExt cx="7021334" cy="1446550"/>
            </a:xfrm>
          </p:grpSpPr>
          <p:cxnSp>
            <p:nvCxnSpPr>
              <p:cNvPr id="14" name="Straight Arrow Connector 13"/>
              <p:cNvCxnSpPr/>
              <p:nvPr/>
            </p:nvCxnSpPr>
            <p:spPr>
              <a:xfrm flipH="1">
                <a:off x="5363350" y="2582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5111720"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Uses a text prompt to collect name</a:t>
                </a:r>
              </a:p>
              <a:p>
                <a:pPr>
                  <a:lnSpc>
                    <a:spcPct val="90000"/>
                  </a:lnSpc>
                  <a:spcAft>
                    <a:spcPts val="600"/>
                  </a:spcAft>
                </a:pPr>
                <a:r>
                  <a:rPr lang="en-US" sz="2400" dirty="0">
                    <a:solidFill>
                      <a:srgbClr val="0078D7"/>
                    </a:solidFill>
                  </a:rPr>
                  <a:t>and put in session.  </a:t>
                </a:r>
                <a:endParaRPr lang="en-US" sz="2400" dirty="0">
                  <a:solidFill>
                    <a:srgbClr val="FF0000"/>
                  </a:solidFill>
                </a:endParaRPr>
              </a:p>
            </p:txBody>
          </p:sp>
        </p:grpSp>
      </p:grpSp>
      <p:grpSp>
        <p:nvGrpSpPr>
          <p:cNvPr id="10" name="Group 9"/>
          <p:cNvGrpSpPr/>
          <p:nvPr/>
        </p:nvGrpSpPr>
        <p:grpSpPr>
          <a:xfrm>
            <a:off x="5303837" y="3733792"/>
            <a:ext cx="7023101" cy="1855893"/>
            <a:chOff x="5303837" y="3733792"/>
            <a:chExt cx="7023101" cy="1855893"/>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5750" y="3733792"/>
              <a:ext cx="5041188"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the result of the prompt</a:t>
              </a:r>
            </a:p>
            <a:p>
              <a:pPr>
                <a:lnSpc>
                  <a:spcPct val="90000"/>
                </a:lnSpc>
                <a:spcAft>
                  <a:spcPts val="600"/>
                </a:spcAft>
              </a:pPr>
              <a:r>
                <a:rPr lang="en-US" sz="2400" dirty="0">
                  <a:solidFill>
                    <a:srgbClr val="0078D7"/>
                  </a:solidFill>
                </a:rPr>
                <a:t>to echo back to user (notice that it</a:t>
              </a:r>
            </a:p>
            <a:p>
              <a:pPr>
                <a:lnSpc>
                  <a:spcPct val="90000"/>
                </a:lnSpc>
                <a:spcAft>
                  <a:spcPts val="600"/>
                </a:spcAft>
              </a:pPr>
              <a:r>
                <a:rPr lang="en-US" sz="2400" dirty="0">
                  <a:solidFill>
                    <a:srgbClr val="0078D7"/>
                  </a:solidFill>
                </a:rPr>
                <a:t>is an array of functions in the </a:t>
              </a:r>
            </a:p>
            <a:p>
              <a:pPr>
                <a:lnSpc>
                  <a:spcPct val="90000"/>
                </a:lnSpc>
                <a:spcAft>
                  <a:spcPts val="600"/>
                </a:spcAft>
              </a:pPr>
              <a:r>
                <a:rPr lang="en-US" sz="2400" dirty="0">
                  <a:solidFill>
                    <a:srgbClr val="0078D7"/>
                  </a:solidFill>
                </a:rPr>
                <a:t>dialog)</a:t>
              </a:r>
              <a:endParaRPr lang="en-US" sz="2400" dirty="0">
                <a:solidFill>
                  <a:srgbClr val="FF0000"/>
                </a:solidFill>
              </a:endParaRPr>
            </a:p>
          </p:txBody>
        </p:sp>
      </p:grpSp>
    </p:spTree>
    <p:extLst>
      <p:ext uri="{BB962C8B-B14F-4D97-AF65-F5344CB8AC3E}">
        <p14:creationId xmlns:p14="http://schemas.microsoft.com/office/powerpoint/2010/main" val="835215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18037" y="67912"/>
            <a:ext cx="2344553"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First Run</a:t>
            </a:r>
          </a:p>
        </p:txBody>
      </p:sp>
      <p:pic>
        <p:nvPicPr>
          <p:cNvPr id="2" name="Picture 1"/>
          <p:cNvPicPr>
            <a:picLocks noChangeAspect="1"/>
          </p:cNvPicPr>
          <p:nvPr/>
        </p:nvPicPr>
        <p:blipFill>
          <a:blip r:embed="rId2"/>
          <a:stretch>
            <a:fillRect/>
          </a:stretch>
        </p:blipFill>
        <p:spPr>
          <a:xfrm>
            <a:off x="579437" y="959608"/>
            <a:ext cx="7586047" cy="5764808"/>
          </a:xfrm>
          <a:prstGeom prst="rect">
            <a:avLst/>
          </a:prstGeom>
        </p:spPr>
      </p:pic>
      <p:grpSp>
        <p:nvGrpSpPr>
          <p:cNvPr id="21" name="Group 20"/>
          <p:cNvGrpSpPr/>
          <p:nvPr/>
        </p:nvGrpSpPr>
        <p:grpSpPr>
          <a:xfrm>
            <a:off x="655637" y="1125930"/>
            <a:ext cx="11049000" cy="694932"/>
            <a:chOff x="655637" y="1125930"/>
            <a:chExt cx="11049000" cy="694932"/>
          </a:xfrm>
        </p:grpSpPr>
        <p:cxnSp>
          <p:nvCxnSpPr>
            <p:cNvPr id="7" name="Straight Arrow Connector 6"/>
            <p:cNvCxnSpPr/>
            <p:nvPr/>
          </p:nvCxnSpPr>
          <p:spPr>
            <a:xfrm flipH="1">
              <a:off x="5380037" y="1439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72964" y="1125930"/>
              <a:ext cx="281788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Nothing new here</a:t>
              </a:r>
            </a:p>
          </p:txBody>
        </p:sp>
      </p:grpSp>
      <p:grpSp>
        <p:nvGrpSpPr>
          <p:cNvPr id="22" name="Group 21"/>
          <p:cNvGrpSpPr/>
          <p:nvPr/>
        </p:nvGrpSpPr>
        <p:grpSpPr>
          <a:xfrm>
            <a:off x="655637" y="2206393"/>
            <a:ext cx="11049000" cy="2433869"/>
            <a:chOff x="655637" y="2206393"/>
            <a:chExt cx="11049000" cy="2433869"/>
          </a:xfrm>
        </p:grpSpPr>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3787319"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Checks </a:t>
              </a:r>
              <a:r>
                <a:rPr lang="en-US" sz="2400" dirty="0" err="1">
                  <a:solidFill>
                    <a:srgbClr val="FF0000"/>
                  </a:solidFill>
                </a:rPr>
                <a:t>session.userdata</a:t>
              </a:r>
              <a:endParaRPr lang="en-US" sz="2400" dirty="0">
                <a:solidFill>
                  <a:srgbClr val="FF0000"/>
                </a:solidFill>
              </a:endParaRPr>
            </a:p>
            <a:p>
              <a:pPr>
                <a:lnSpc>
                  <a:spcPct val="90000"/>
                </a:lnSpc>
                <a:spcAft>
                  <a:spcPts val="600"/>
                </a:spcAft>
              </a:pPr>
              <a:r>
                <a:rPr lang="en-US" sz="2400" dirty="0">
                  <a:solidFill>
                    <a:srgbClr val="0078D7"/>
                  </a:solidFill>
                </a:rPr>
                <a:t>if no username sends to </a:t>
              </a:r>
            </a:p>
            <a:p>
              <a:pPr>
                <a:lnSpc>
                  <a:spcPct val="90000"/>
                </a:lnSpc>
                <a:spcAft>
                  <a:spcPts val="600"/>
                </a:spcAft>
              </a:pPr>
              <a:r>
                <a:rPr lang="en-US" sz="2400" dirty="0">
                  <a:solidFill>
                    <a:srgbClr val="0078D7"/>
                  </a:solidFill>
                </a:rPr>
                <a:t>our '/profile' dialog using</a:t>
              </a:r>
            </a:p>
            <a:p>
              <a:pPr>
                <a:lnSpc>
                  <a:spcPct val="90000"/>
                </a:lnSpc>
                <a:spcAft>
                  <a:spcPts val="600"/>
                </a:spcAft>
              </a:pPr>
              <a:r>
                <a:rPr lang="en-US" sz="2400" dirty="0">
                  <a:solidFill>
                    <a:srgbClr val="FF0000"/>
                  </a:solidFill>
                </a:rPr>
                <a:t>beginDialog()</a:t>
              </a:r>
            </a:p>
          </p:txBody>
        </p:sp>
      </p:grpSp>
      <p:grpSp>
        <p:nvGrpSpPr>
          <p:cNvPr id="23" name="Group 22"/>
          <p:cNvGrpSpPr/>
          <p:nvPr/>
        </p:nvGrpSpPr>
        <p:grpSpPr>
          <a:xfrm>
            <a:off x="5387281" y="4625502"/>
            <a:ext cx="6606140" cy="1037207"/>
            <a:chOff x="5387281" y="4625502"/>
            <a:chExt cx="6606140" cy="1037207"/>
          </a:xfrm>
        </p:grpSpPr>
        <p:cxnSp>
          <p:nvCxnSpPr>
            <p:cNvPr id="16" name="Straight Arrow Connector 15"/>
            <p:cNvCxnSpPr/>
            <p:nvPr/>
          </p:nvCxnSpPr>
          <p:spPr>
            <a:xfrm flipH="1">
              <a:off x="5387281" y="4939434"/>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0208" y="4625502"/>
              <a:ext cx="4713213"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a text prompt to collect </a:t>
              </a:r>
            </a:p>
            <a:p>
              <a:pPr>
                <a:lnSpc>
                  <a:spcPct val="90000"/>
                </a:lnSpc>
                <a:spcAft>
                  <a:spcPts val="600"/>
                </a:spcAft>
              </a:pPr>
              <a:r>
                <a:rPr lang="en-US" sz="2400" dirty="0">
                  <a:solidFill>
                    <a:srgbClr val="0078D7"/>
                  </a:solidFill>
                </a:rPr>
                <a:t>name </a:t>
              </a:r>
              <a:endParaRPr lang="en-US" sz="2400" dirty="0">
                <a:solidFill>
                  <a:srgbClr val="FF0000"/>
                </a:solidFill>
              </a:endParaRPr>
            </a:p>
          </p:txBody>
        </p:sp>
      </p:grpSp>
      <p:grpSp>
        <p:nvGrpSpPr>
          <p:cNvPr id="24" name="Group 23"/>
          <p:cNvGrpSpPr/>
          <p:nvPr/>
        </p:nvGrpSpPr>
        <p:grpSpPr>
          <a:xfrm>
            <a:off x="655637" y="5565387"/>
            <a:ext cx="11049000" cy="1284675"/>
            <a:chOff x="655637" y="5565387"/>
            <a:chExt cx="11049000" cy="1284675"/>
          </a:xfrm>
        </p:grpSpPr>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363350" y="5879319"/>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7256277" y="5565387"/>
              <a:ext cx="4310411"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once data is collected we call</a:t>
              </a:r>
            </a:p>
            <a:p>
              <a:pPr>
                <a:lnSpc>
                  <a:spcPct val="90000"/>
                </a:lnSpc>
                <a:spcAft>
                  <a:spcPts val="600"/>
                </a:spcAft>
              </a:pPr>
              <a:r>
                <a:rPr lang="en-US" sz="2400" dirty="0">
                  <a:solidFill>
                    <a:srgbClr val="FF0000"/>
                  </a:solidFill>
                </a:rPr>
                <a:t>endDialog()</a:t>
              </a:r>
            </a:p>
          </p:txBody>
        </p:sp>
      </p:grpSp>
    </p:spTree>
    <p:extLst>
      <p:ext uri="{BB962C8B-B14F-4D97-AF65-F5344CB8AC3E}">
        <p14:creationId xmlns:p14="http://schemas.microsoft.com/office/powerpoint/2010/main" val="424485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9437" y="959608"/>
            <a:ext cx="7586047" cy="5764808"/>
          </a:xfrm>
          <a:prstGeom prst="rect">
            <a:avLst/>
          </a:prstGeom>
        </p:spPr>
      </p:pic>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380037" y="2206393"/>
            <a:ext cx="6507973" cy="1037207"/>
            <a:chOff x="5380037" y="2206393"/>
            <a:chExt cx="6507973" cy="1037207"/>
          </a:xfrm>
        </p:grpSpPr>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461504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code flow returns here and</a:t>
              </a:r>
            </a:p>
            <a:p>
              <a:pPr>
                <a:lnSpc>
                  <a:spcPct val="90000"/>
                </a:lnSpc>
                <a:spcAft>
                  <a:spcPts val="600"/>
                </a:spcAft>
              </a:pPr>
              <a:r>
                <a:rPr lang="en-US" sz="2400" dirty="0">
                  <a:solidFill>
                    <a:srgbClr val="0078D7"/>
                  </a:solidFill>
                </a:rPr>
                <a:t>proceeds to the next function</a:t>
              </a:r>
              <a:endParaRPr lang="en-US" sz="2400" dirty="0">
                <a:solidFill>
                  <a:srgbClr val="FF0000"/>
                </a:solidFill>
              </a:endParaRPr>
            </a:p>
          </p:txBody>
        </p:sp>
      </p:grpSp>
      <p:grpSp>
        <p:nvGrpSpPr>
          <p:cNvPr id="5" name="Group 4"/>
          <p:cNvGrpSpPr/>
          <p:nvPr/>
        </p:nvGrpSpPr>
        <p:grpSpPr>
          <a:xfrm>
            <a:off x="5363350" y="5098333"/>
            <a:ext cx="6366652" cy="1037207"/>
            <a:chOff x="5363350" y="5098333"/>
            <a:chExt cx="6366652" cy="1037207"/>
          </a:xfrm>
        </p:grpSpPr>
        <p:cxnSp>
          <p:nvCxnSpPr>
            <p:cNvPr id="16" name="Straight Arrow Connector 15"/>
            <p:cNvCxnSpPr/>
            <p:nvPr/>
          </p:nvCxnSpPr>
          <p:spPr>
            <a:xfrm flipH="1">
              <a:off x="5363350" y="5616937"/>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332323" y="5098333"/>
              <a:ext cx="439767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This whole dialog is not used </a:t>
              </a:r>
            </a:p>
            <a:p>
              <a:pPr>
                <a:lnSpc>
                  <a:spcPct val="90000"/>
                </a:lnSpc>
                <a:spcAft>
                  <a:spcPts val="600"/>
                </a:spcAft>
              </a:pPr>
              <a:r>
                <a:rPr lang="en-US" sz="2400" dirty="0">
                  <a:solidFill>
                    <a:srgbClr val="0078D7"/>
                  </a:solidFill>
                </a:rPr>
                <a:t>next time through</a:t>
              </a:r>
            </a:p>
          </p:txBody>
        </p:sp>
      </p:grpSp>
      <p:grpSp>
        <p:nvGrpSpPr>
          <p:cNvPr id="3" name="Group 2"/>
          <p:cNvGrpSpPr/>
          <p:nvPr/>
        </p:nvGrpSpPr>
        <p:grpSpPr>
          <a:xfrm>
            <a:off x="5363350" y="3462649"/>
            <a:ext cx="6442699" cy="627864"/>
            <a:chOff x="5363350" y="3462649"/>
            <a:chExt cx="6442699" cy="627864"/>
          </a:xfrm>
        </p:grpSpPr>
        <p:cxnSp>
          <p:nvCxnSpPr>
            <p:cNvPr id="18" name="Straight Arrow Connector 17"/>
            <p:cNvCxnSpPr/>
            <p:nvPr/>
          </p:nvCxnSpPr>
          <p:spPr>
            <a:xfrm flipH="1">
              <a:off x="5363350" y="3776581"/>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7256277" y="3462649"/>
              <a:ext cx="45497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then address user by name</a:t>
              </a:r>
              <a:endParaRPr lang="en-US" sz="2400" dirty="0">
                <a:solidFill>
                  <a:srgbClr val="FF0000"/>
                </a:solidFill>
              </a:endParaRPr>
            </a:p>
          </p:txBody>
        </p:sp>
      </p:grpSp>
      <p:sp>
        <p:nvSpPr>
          <p:cNvPr id="22" name="TextBox 21"/>
          <p:cNvSpPr txBox="1"/>
          <p:nvPr/>
        </p:nvSpPr>
        <p:spPr>
          <a:xfrm>
            <a:off x="4618037" y="67912"/>
            <a:ext cx="2344553"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First Run</a:t>
            </a:r>
          </a:p>
        </p:txBody>
      </p:sp>
    </p:spTree>
    <p:extLst>
      <p:ext uri="{BB962C8B-B14F-4D97-AF65-F5344CB8AC3E}">
        <p14:creationId xmlns:p14="http://schemas.microsoft.com/office/powerpoint/2010/main" val="209964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067" y="685105"/>
            <a:ext cx="9813784" cy="6309420"/>
          </a:xfrm>
          <a:prstGeom prst="rect">
            <a:avLst/>
          </a:prstGeom>
        </p:spPr>
        <p:txBody>
          <a:bodyPr wrap="square">
            <a:spAutoFit/>
          </a:bodyPr>
          <a:lstStyle/>
          <a:p>
            <a:r>
              <a:rPr lang="en-US" sz="1600" dirty="0" err="1"/>
              <a:t>var</a:t>
            </a:r>
            <a:r>
              <a:rPr lang="en-US" sz="1600" dirty="0"/>
              <a:t> builder = require('</a:t>
            </a:r>
            <a:r>
              <a:rPr lang="en-US" sz="1600" dirty="0" err="1"/>
              <a:t>botbuilder</a:t>
            </a:r>
            <a:r>
              <a:rPr lang="en-US" sz="1600" dirty="0"/>
              <a:t>');</a:t>
            </a:r>
          </a:p>
          <a:p>
            <a:endParaRPr lang="en-US" sz="1600" dirty="0"/>
          </a:p>
          <a:p>
            <a:r>
              <a:rPr lang="en-US" sz="1600" dirty="0" err="1"/>
              <a:t>var</a:t>
            </a:r>
            <a:r>
              <a:rPr lang="en-US" sz="1600" dirty="0"/>
              <a:t> connector = new </a:t>
            </a:r>
            <a:r>
              <a:rPr lang="en-US" sz="1600" dirty="0" err="1"/>
              <a:t>builder.ConsoleConnector</a:t>
            </a:r>
            <a:r>
              <a:rPr lang="en-US" sz="1600" dirty="0"/>
              <a:t>().listen();</a:t>
            </a:r>
          </a:p>
          <a:p>
            <a:r>
              <a:rPr lang="en-US" sz="1600" dirty="0" err="1"/>
              <a:t>var</a:t>
            </a:r>
            <a:r>
              <a:rPr lang="en-US" sz="1600" dirty="0"/>
              <a:t> bot = new </a:t>
            </a:r>
            <a:r>
              <a:rPr lang="en-US" sz="1600" dirty="0" err="1"/>
              <a:t>builder.UniversalBot</a:t>
            </a:r>
            <a:r>
              <a:rPr lang="en-US" sz="1600" dirty="0"/>
              <a:t>(connector);</a:t>
            </a:r>
          </a:p>
          <a:p>
            <a:r>
              <a:rPr lang="en-US" sz="1600" dirty="0" err="1"/>
              <a:t>bot.dialog</a:t>
            </a:r>
            <a:r>
              <a:rPr lang="en-US" sz="1600" dirty="0"/>
              <a:t>('/', function (session) {</a:t>
            </a:r>
          </a:p>
          <a:p>
            <a:r>
              <a:rPr lang="en-US" sz="1600" dirty="0"/>
              <a:t>    </a:t>
            </a:r>
            <a:r>
              <a:rPr lang="en-US" sz="1600" dirty="0" err="1"/>
              <a:t>session.send</a:t>
            </a:r>
            <a:r>
              <a:rPr lang="en-US" sz="1600" dirty="0"/>
              <a:t>("%s, I heard: %s", session.userData.name, </a:t>
            </a:r>
            <a:r>
              <a:rPr lang="en-US" sz="1600" dirty="0" err="1"/>
              <a:t>session.message.text</a:t>
            </a:r>
            <a:r>
              <a:rPr lang="en-US" sz="1600" dirty="0"/>
              <a:t>);</a:t>
            </a:r>
          </a:p>
          <a:p>
            <a:r>
              <a:rPr lang="en-US" sz="1600" dirty="0"/>
              <a:t>    </a:t>
            </a:r>
            <a:r>
              <a:rPr lang="en-US" sz="1600" dirty="0" err="1"/>
              <a:t>session.send</a:t>
            </a:r>
            <a:r>
              <a:rPr lang="en-US" sz="1600" dirty="0"/>
              <a:t>("Say something else...");</a:t>
            </a:r>
          </a:p>
          <a:p>
            <a:r>
              <a:rPr lang="en-US" sz="1600" dirty="0"/>
              <a:t>});</a:t>
            </a:r>
          </a:p>
          <a:p>
            <a:endParaRPr lang="en-US" sz="1600" dirty="0"/>
          </a:p>
          <a:p>
            <a:r>
              <a:rPr lang="en-US" sz="1600" dirty="0"/>
              <a:t>// Install First Run middleware and dialog</a:t>
            </a:r>
          </a:p>
          <a:p>
            <a:r>
              <a:rPr lang="en-US" sz="1600" dirty="0" err="1"/>
              <a:t>bot.use</a:t>
            </a:r>
            <a:r>
              <a:rPr lang="en-US" sz="1600" dirty="0"/>
              <a:t>(</a:t>
            </a:r>
            <a:r>
              <a:rPr lang="en-US" sz="1600" dirty="0" err="1"/>
              <a:t>builder.Middleware.firstRun</a:t>
            </a:r>
            <a:r>
              <a:rPr lang="en-US" sz="1600" dirty="0"/>
              <a:t>({ version: 1.0, </a:t>
            </a:r>
            <a:r>
              <a:rPr lang="en-US" sz="1600" dirty="0" err="1"/>
              <a:t>dialogId</a:t>
            </a:r>
            <a:r>
              <a:rPr lang="en-US" sz="1600" dirty="0"/>
              <a:t>: '*:/</a:t>
            </a:r>
            <a:r>
              <a:rPr lang="en-US" sz="1600" dirty="0" err="1"/>
              <a:t>firstRun</a:t>
            </a:r>
            <a:r>
              <a:rPr lang="en-US" sz="1600" dirty="0"/>
              <a:t>' }));</a:t>
            </a:r>
          </a:p>
          <a:p>
            <a:endParaRPr lang="en-US" sz="1600" dirty="0"/>
          </a:p>
          <a:p>
            <a:endParaRPr lang="en-US" sz="1600" dirty="0"/>
          </a:p>
          <a:p>
            <a:r>
              <a:rPr lang="en-US" sz="1600" dirty="0" err="1"/>
              <a:t>bot.dialog</a:t>
            </a:r>
            <a:r>
              <a:rPr lang="en-US" sz="1600" dirty="0"/>
              <a:t>('/</a:t>
            </a:r>
            <a:r>
              <a:rPr lang="en-US" sz="1600" dirty="0" err="1"/>
              <a:t>firstRun</a:t>
            </a:r>
            <a:r>
              <a:rPr lang="en-US" sz="1600" dirty="0"/>
              <a:t>', [</a:t>
            </a:r>
          </a:p>
          <a:p>
            <a:r>
              <a:rPr lang="en-US" sz="1600" dirty="0"/>
              <a:t>    function (session) {</a:t>
            </a:r>
          </a:p>
          <a:p>
            <a:r>
              <a:rPr lang="en-US" sz="1600" dirty="0"/>
              <a:t>        </a:t>
            </a:r>
            <a:r>
              <a:rPr lang="en-US" sz="1600" dirty="0" err="1"/>
              <a:t>builder.Prompts.text</a:t>
            </a:r>
            <a:r>
              <a:rPr lang="en-US" sz="1600" dirty="0"/>
              <a:t>(session, "Hello... What's your name?");</a:t>
            </a:r>
          </a:p>
          <a:p>
            <a:r>
              <a:rPr lang="en-US" sz="1600" dirty="0"/>
              <a:t>    },</a:t>
            </a:r>
          </a:p>
          <a:p>
            <a:r>
              <a:rPr lang="en-US" sz="1600" dirty="0"/>
              <a:t>    function (session, results) {</a:t>
            </a:r>
          </a:p>
          <a:p>
            <a:r>
              <a:rPr lang="en-US" sz="1600" dirty="0"/>
              <a:t>        // We'll save the users name and send them an initial greeting. All </a:t>
            </a:r>
          </a:p>
          <a:p>
            <a:r>
              <a:rPr lang="en-US" sz="1600" dirty="0"/>
              <a:t>        // future messages from the user will be routed to the root dialog.</a:t>
            </a:r>
          </a:p>
          <a:p>
            <a:r>
              <a:rPr lang="en-US" sz="1600" dirty="0"/>
              <a:t>        session.userData.name = </a:t>
            </a:r>
            <a:r>
              <a:rPr lang="en-US" sz="1600" dirty="0" err="1"/>
              <a:t>results.response</a:t>
            </a:r>
            <a:r>
              <a:rPr lang="en-US" sz="1600" dirty="0"/>
              <a:t>;</a:t>
            </a:r>
          </a:p>
          <a:p>
            <a:r>
              <a:rPr lang="en-US" sz="1600" dirty="0"/>
              <a:t>        </a:t>
            </a:r>
          </a:p>
          <a:p>
            <a:r>
              <a:rPr lang="en-US" sz="1600" dirty="0"/>
              <a:t>        </a:t>
            </a:r>
            <a:r>
              <a:rPr lang="en-US" sz="1600" dirty="0" err="1"/>
              <a:t>session.endDialog</a:t>
            </a:r>
            <a:r>
              <a:rPr lang="en-US" sz="1600" dirty="0"/>
              <a:t>("Hi %s, say something to me and I'll say it back to you.", session.userData.name); </a:t>
            </a:r>
          </a:p>
          <a:p>
            <a:r>
              <a:rPr lang="en-US" sz="1600" dirty="0"/>
              <a:t>    }</a:t>
            </a:r>
          </a:p>
          <a:p>
            <a:r>
              <a:rPr lang="en-US" sz="1600" dirty="0"/>
              <a:t>]);</a:t>
            </a:r>
          </a:p>
        </p:txBody>
      </p:sp>
      <p:sp>
        <p:nvSpPr>
          <p:cNvPr id="6" name="TextBox 5"/>
          <p:cNvSpPr txBox="1"/>
          <p:nvPr/>
        </p:nvSpPr>
        <p:spPr>
          <a:xfrm>
            <a:off x="4443640" y="110145"/>
            <a:ext cx="3614964"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FF0000"/>
                </a:solidFill>
              </a:rPr>
              <a:t>NEW</a:t>
            </a:r>
            <a:r>
              <a:rPr lang="en-US" sz="4000" dirty="0">
                <a:solidFill>
                  <a:srgbClr val="0078D7"/>
                </a:solidFill>
              </a:rPr>
              <a:t> First Run</a:t>
            </a:r>
          </a:p>
        </p:txBody>
      </p:sp>
      <p:cxnSp>
        <p:nvCxnSpPr>
          <p:cNvPr id="7" name="Straight Arrow Connector 6"/>
          <p:cNvCxnSpPr/>
          <p:nvPr/>
        </p:nvCxnSpPr>
        <p:spPr>
          <a:xfrm flipH="1">
            <a:off x="7037841" y="3344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277067" y="3649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85237" y="2945598"/>
            <a:ext cx="32351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First Run Middleware</a:t>
            </a:r>
          </a:p>
        </p:txBody>
      </p:sp>
      <p:cxnSp>
        <p:nvCxnSpPr>
          <p:cNvPr id="25" name="Straight Connector 24"/>
          <p:cNvCxnSpPr/>
          <p:nvPr/>
        </p:nvCxnSpPr>
        <p:spPr>
          <a:xfrm>
            <a:off x="277067" y="2811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18184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3965188"/>
          </a:xfrm>
        </p:spPr>
        <p:txBody>
          <a:bodyPr/>
          <a:lstStyle/>
          <a:p>
            <a:r>
              <a:rPr lang="en-US" sz="2800" b="1" dirty="0" err="1"/>
              <a:t>userData</a:t>
            </a:r>
            <a:endParaRPr lang="en-US" sz="2800" b="1" dirty="0"/>
          </a:p>
          <a:p>
            <a:pPr lvl="1"/>
            <a:r>
              <a:rPr lang="en-US" sz="1601" dirty="0"/>
              <a:t> stores information globally for the user across all conversations.</a:t>
            </a:r>
          </a:p>
          <a:p>
            <a:r>
              <a:rPr lang="en-US" sz="2800" b="1" dirty="0" err="1"/>
              <a:t>conversationData</a:t>
            </a:r>
            <a:r>
              <a:rPr lang="en-US" sz="2800" dirty="0"/>
              <a:t> </a:t>
            </a:r>
          </a:p>
          <a:p>
            <a:pPr lvl="1"/>
            <a:r>
              <a:rPr lang="en-US" sz="1601" dirty="0"/>
              <a:t>stores information globally for a single conversation. This data is visible to everyone within the conversation so care should be used to what’s stored there. It’s disabled by default and needs to be enabled using the bots </a:t>
            </a:r>
            <a:r>
              <a:rPr lang="en-US" sz="1601" dirty="0" err="1">
                <a:hlinkClick r:id="rId2"/>
              </a:rPr>
              <a:t>persistConversationData</a:t>
            </a:r>
            <a:r>
              <a:rPr lang="en-US" sz="1601" dirty="0"/>
              <a:t> setting.</a:t>
            </a:r>
          </a:p>
          <a:p>
            <a:r>
              <a:rPr lang="en-US" sz="2800" b="1" dirty="0" err="1"/>
              <a:t>privateConversationData</a:t>
            </a:r>
            <a:r>
              <a:rPr lang="en-US" sz="2800" dirty="0"/>
              <a:t> </a:t>
            </a:r>
          </a:p>
          <a:p>
            <a:pPr lvl="1"/>
            <a:r>
              <a:rPr lang="en-US" sz="1601" dirty="0"/>
              <a:t>stores information globally for a single conversation but its private data for the current user. This data spans all dialogs so it’s useful for storing temporary state that you want cleaned up when the conversation ends.</a:t>
            </a:r>
          </a:p>
          <a:p>
            <a:r>
              <a:rPr lang="en-US" sz="2800" b="1" dirty="0" err="1"/>
              <a:t>dialogData</a:t>
            </a:r>
            <a:r>
              <a:rPr lang="en-US" sz="2800" dirty="0"/>
              <a:t> </a:t>
            </a:r>
          </a:p>
          <a:p>
            <a:pPr lvl="1"/>
            <a:r>
              <a:rPr lang="en-US" sz="1601"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364944974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What else?</a:t>
            </a:r>
          </a:p>
        </p:txBody>
      </p:sp>
      <p:pic>
        <p:nvPicPr>
          <p:cNvPr id="3" name="Picture 2"/>
          <p:cNvPicPr>
            <a:picLocks noChangeAspect="1"/>
          </p:cNvPicPr>
          <p:nvPr/>
        </p:nvPicPr>
        <p:blipFill>
          <a:blip r:embed="rId2"/>
          <a:stretch>
            <a:fillRect/>
          </a:stretch>
        </p:blipFill>
        <p:spPr>
          <a:xfrm>
            <a:off x="9190037" y="4106862"/>
            <a:ext cx="2733675" cy="2552700"/>
          </a:xfrm>
          <a:prstGeom prst="rect">
            <a:avLst/>
          </a:prstGeom>
        </p:spPr>
      </p:pic>
    </p:spTree>
    <p:extLst>
      <p:ext uri="{BB962C8B-B14F-4D97-AF65-F5344CB8AC3E}">
        <p14:creationId xmlns:p14="http://schemas.microsoft.com/office/powerpoint/2010/main" val="28955780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55837" y="2506662"/>
            <a:ext cx="7972483" cy="2633682"/>
          </a:xfrm>
          <a:prstGeom prst="rect">
            <a:avLst/>
          </a:prstGeom>
        </p:spPr>
      </p:pic>
      <p:sp>
        <p:nvSpPr>
          <p:cNvPr id="2" name="TextBox 1"/>
          <p:cNvSpPr txBox="1"/>
          <p:nvPr/>
        </p:nvSpPr>
        <p:spPr>
          <a:xfrm>
            <a:off x="4008437" y="1058862"/>
            <a:ext cx="3804568" cy="1625060"/>
          </a:xfrm>
          <a:prstGeom prst="rect">
            <a:avLst/>
          </a:prstGeom>
          <a:noFill/>
        </p:spPr>
        <p:txBody>
          <a:bodyPr wrap="none" lIns="182880" tIns="146304" rIns="182880" bIns="146304" rtlCol="0">
            <a:spAutoFit/>
          </a:bodyPr>
          <a:lstStyle/>
          <a:p>
            <a:pPr>
              <a:lnSpc>
                <a:spcPct val="90000"/>
              </a:lnSpc>
              <a:spcAft>
                <a:spcPts val="600"/>
              </a:spcAft>
            </a:pPr>
            <a:r>
              <a:rPr lang="en-US" sz="9600"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1437" y="830262"/>
            <a:ext cx="9402616" cy="5281644"/>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79837" y="2582862"/>
            <a:ext cx="7872470" cy="4357719"/>
          </a:xfrm>
          <a:prstGeom prst="rect">
            <a:avLst/>
          </a:prstGeom>
        </p:spPr>
      </p:pic>
      <p:pic>
        <p:nvPicPr>
          <p:cNvPr id="3" name="Picture 2"/>
          <p:cNvPicPr>
            <a:picLocks noChangeAspect="1"/>
          </p:cNvPicPr>
          <p:nvPr/>
        </p:nvPicPr>
        <p:blipFill>
          <a:blip r:embed="rId3"/>
          <a:stretch>
            <a:fillRect/>
          </a:stretch>
        </p:blipFill>
        <p:spPr>
          <a:xfrm>
            <a:off x="579437" y="601662"/>
            <a:ext cx="2895621" cy="2428893"/>
          </a:xfrm>
          <a:prstGeom prst="rect">
            <a:avLst/>
          </a:prstGeom>
        </p:spPr>
      </p:pic>
      <p:sp>
        <p:nvSpPr>
          <p:cNvPr id="4" name="Rectangle 3"/>
          <p:cNvSpPr/>
          <p:nvPr/>
        </p:nvSpPr>
        <p:spPr bwMode="auto">
          <a:xfrm>
            <a:off x="3932237" y="1820862"/>
            <a:ext cx="2514600" cy="2133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703637" y="3573462"/>
            <a:ext cx="914400" cy="609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50837" y="2887662"/>
            <a:ext cx="3733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err="1">
                <a:ln w="0"/>
                <a:solidFill>
                  <a:schemeClr val="accent1"/>
                </a:solidFill>
                <a:effectLst>
                  <a:outerShdw blurRad="38100" dist="25400" dir="5400000" algn="ctr" rotWithShape="0">
                    <a:srgbClr val="6E747A">
                      <a:alpha val="43000"/>
                    </a:srgbClr>
                  </a:outerShdw>
                </a:effectLst>
              </a:rPr>
              <a:t>BotFramework</a:t>
            </a:r>
            <a:endParaRPr lang="en-US" sz="3600"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65237" y="2170922"/>
            <a:ext cx="3657600" cy="3276600"/>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TextBox 7"/>
          <p:cNvSpPr txBox="1"/>
          <p:nvPr/>
        </p:nvSpPr>
        <p:spPr>
          <a:xfrm>
            <a:off x="1112837" y="91194"/>
            <a:ext cx="15828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Let’s Get Hands on.</a:t>
            </a:r>
          </a:p>
        </p:txBody>
      </p:sp>
      <p:pic>
        <p:nvPicPr>
          <p:cNvPr id="3" name="Picture 2"/>
          <p:cNvPicPr>
            <a:picLocks noChangeAspect="1"/>
          </p:cNvPicPr>
          <p:nvPr/>
        </p:nvPicPr>
        <p:blipFill>
          <a:blip r:embed="rId2"/>
          <a:stretch>
            <a:fillRect/>
          </a:stretch>
        </p:blipFill>
        <p:spPr>
          <a:xfrm>
            <a:off x="9190037" y="4106862"/>
            <a:ext cx="2733675" cy="2552700"/>
          </a:xfrm>
          <a:prstGeom prst="rect">
            <a:avLst/>
          </a:prstGeom>
        </p:spPr>
      </p:pic>
    </p:spTree>
    <p:extLst>
      <p:ext uri="{BB962C8B-B14F-4D97-AF65-F5344CB8AC3E}">
        <p14:creationId xmlns:p14="http://schemas.microsoft.com/office/powerpoint/2010/main" val="2061293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nnknfrm.com/images/cb_p_ada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415" y="601662"/>
            <a:ext cx="7001060" cy="57070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4"/>
          <p:cNvSpPr txBox="1">
            <a:spLocks/>
          </p:cNvSpPr>
          <p:nvPr/>
        </p:nvSpPr>
        <p:spPr>
          <a:xfrm>
            <a:off x="274639" y="1241426"/>
            <a:ext cx="5486399" cy="10987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t>Ada Lovelace</a:t>
            </a:r>
            <a:r>
              <a:rPr lang="en-US" dirty="0"/>
              <a:t> </a:t>
            </a:r>
          </a:p>
        </p:txBody>
      </p:sp>
      <p:sp>
        <p:nvSpPr>
          <p:cNvPr id="5" name="TextBox 4"/>
          <p:cNvSpPr txBox="1"/>
          <p:nvPr/>
        </p:nvSpPr>
        <p:spPr>
          <a:xfrm>
            <a:off x="187997" y="1839057"/>
            <a:ext cx="411240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First Computer Programmer*</a:t>
            </a:r>
          </a:p>
        </p:txBody>
      </p:sp>
      <p:sp>
        <p:nvSpPr>
          <p:cNvPr id="6" name="TextBox 5"/>
          <p:cNvSpPr txBox="1"/>
          <p:nvPr/>
        </p:nvSpPr>
        <p:spPr>
          <a:xfrm>
            <a:off x="187997" y="2979952"/>
            <a:ext cx="4800600" cy="1625060"/>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rgbClr val="0078D7"/>
                </a:solidFill>
                <a:latin typeface="+mj-lt"/>
              </a:rPr>
              <a:t>"Understand well as I may, my comprehension can only be an infinitesimal fraction of all I want to understand</a:t>
            </a:r>
            <a:r>
              <a:rPr lang="en-US" sz="2400" dirty="0">
                <a:solidFill>
                  <a:srgbClr val="0078D7"/>
                </a:solidFill>
                <a:latin typeface="+mj-lt"/>
              </a:rPr>
              <a:t>." ~Ada Lovelace</a:t>
            </a:r>
          </a:p>
        </p:txBody>
      </p:sp>
    </p:spTree>
    <p:extLst>
      <p:ext uri="{BB962C8B-B14F-4D97-AF65-F5344CB8AC3E}">
        <p14:creationId xmlns:p14="http://schemas.microsoft.com/office/powerpoint/2010/main" val="30633845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Saving time</a:t>
            </a:r>
          </a:p>
        </p:txBody>
      </p:sp>
      <p:sp>
        <p:nvSpPr>
          <p:cNvPr id="3" name="Text Placeholder 2"/>
          <p:cNvSpPr>
            <a:spLocks noGrp="1"/>
          </p:cNvSpPr>
          <p:nvPr>
            <p:ph type="body" sz="quarter" idx="10"/>
          </p:nvPr>
        </p:nvSpPr>
        <p:spPr>
          <a:xfrm>
            <a:off x="253602" y="2278062"/>
            <a:ext cx="11887200" cy="2092881"/>
          </a:xfrm>
        </p:spPr>
        <p:txBody>
          <a:bodyPr/>
          <a:lstStyle/>
          <a:p>
            <a:r>
              <a:rPr lang="en-US" dirty="0"/>
              <a:t>Bot </a:t>
            </a:r>
            <a:r>
              <a:rPr lang="en-US" dirty="0">
                <a:sym typeface="Wingdings" panose="05000000000000000000" pitchFamily="2" charset="2"/>
              </a:rPr>
              <a:t> Jenkins  Bot</a:t>
            </a:r>
          </a:p>
          <a:p>
            <a:endParaRPr lang="en-US" dirty="0">
              <a:sym typeface="Wingdings" panose="05000000000000000000" pitchFamily="2" charset="2"/>
            </a:endParaRPr>
          </a:p>
          <a:p>
            <a:r>
              <a:rPr lang="en-US" dirty="0">
                <a:sym typeface="Wingdings" panose="05000000000000000000" pitchFamily="2" charset="2"/>
              </a:rPr>
              <a:t>Customer Service Help Desk first level support </a:t>
            </a:r>
            <a:endParaRPr lang="en-US" dirty="0"/>
          </a:p>
        </p:txBody>
      </p:sp>
    </p:spTree>
    <p:extLst>
      <p:ext uri="{BB962C8B-B14F-4D97-AF65-F5344CB8AC3E}">
        <p14:creationId xmlns:p14="http://schemas.microsoft.com/office/powerpoint/2010/main" val="2211106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212850"/>
            <a:ext cx="11887200" cy="5343525"/>
          </a:xfrm>
        </p:spPr>
        <p:txBody>
          <a:bodyPr/>
          <a:lstStyle/>
          <a:p>
            <a:r>
              <a:rPr lang="en-US" dirty="0"/>
              <a:t>Installs</a:t>
            </a:r>
          </a:p>
          <a:p>
            <a:pPr lvl="1"/>
            <a:r>
              <a:rPr lang="en-US" dirty="0"/>
              <a:t>Node.js (and </a:t>
            </a:r>
            <a:r>
              <a:rPr lang="en-US" dirty="0" err="1"/>
              <a:t>npm</a:t>
            </a:r>
            <a:r>
              <a:rPr lang="en-US" dirty="0"/>
              <a:t>)</a:t>
            </a:r>
          </a:p>
          <a:p>
            <a:pPr lvl="1"/>
            <a:r>
              <a:rPr lang="en-US" dirty="0" err="1"/>
              <a:t>Ngrok</a:t>
            </a:r>
            <a:r>
              <a:rPr lang="en-US" dirty="0"/>
              <a:t> </a:t>
            </a:r>
          </a:p>
          <a:p>
            <a:pPr lvl="1"/>
            <a:r>
              <a:rPr lang="en-US" dirty="0"/>
              <a:t>GIT (not necessary but helpful)</a:t>
            </a:r>
          </a:p>
          <a:p>
            <a:pPr lvl="1"/>
            <a:r>
              <a:rPr lang="en-US" dirty="0"/>
              <a:t>VS Code (for node)</a:t>
            </a:r>
          </a:p>
          <a:p>
            <a:pPr lvl="1"/>
            <a:r>
              <a:rPr lang="en-US" dirty="0"/>
              <a:t>Visual Studio 2015 &amp; Bot Template (for C#)</a:t>
            </a:r>
          </a:p>
          <a:p>
            <a:r>
              <a:rPr lang="en-US" dirty="0"/>
              <a:t>Signups needed</a:t>
            </a:r>
          </a:p>
          <a:p>
            <a:pPr lvl="1"/>
            <a:r>
              <a:rPr lang="en-US" dirty="0"/>
              <a:t>MSID</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idx="4294967295"/>
          </p:nvPr>
        </p:nvSpPr>
        <p:spPr>
          <a:xfrm>
            <a:off x="547688" y="295275"/>
            <a:ext cx="11888787" cy="917575"/>
          </a:xfrm>
        </p:spPr>
        <p:txBody>
          <a:bodyPr/>
          <a:lstStyle/>
          <a:p>
            <a:r>
              <a:rPr lang="en-US" dirty="0"/>
              <a:t>Technology Needed today Node</a:t>
            </a:r>
          </a:p>
        </p:txBody>
      </p:sp>
      <p:pic>
        <p:nvPicPr>
          <p:cNvPr id="4" name="Picture 3"/>
          <p:cNvPicPr>
            <a:picLocks noChangeAspect="1"/>
          </p:cNvPicPr>
          <p:nvPr/>
        </p:nvPicPr>
        <p:blipFill>
          <a:blip r:embed="rId2"/>
          <a:stretch>
            <a:fillRect/>
          </a:stretch>
        </p:blipFill>
        <p:spPr>
          <a:xfrm>
            <a:off x="9190037" y="4106862"/>
            <a:ext cx="2733675" cy="2552700"/>
          </a:xfrm>
          <a:prstGeom prst="rect">
            <a:avLst/>
          </a:prstGeom>
        </p:spPr>
      </p:pic>
    </p:spTree>
    <p:extLst>
      <p:ext uri="{BB962C8B-B14F-4D97-AF65-F5344CB8AC3E}">
        <p14:creationId xmlns:p14="http://schemas.microsoft.com/office/powerpoint/2010/main" val="214855034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https://github.com/DanielEgan/BotWorkshop</a:t>
            </a:r>
          </a:p>
        </p:txBody>
      </p:sp>
      <p:sp>
        <p:nvSpPr>
          <p:cNvPr id="3" name="Title 2"/>
          <p:cNvSpPr>
            <a:spLocks noGrp="1"/>
          </p:cNvSpPr>
          <p:nvPr>
            <p:ph type="title"/>
          </p:nvPr>
        </p:nvSpPr>
        <p:spPr/>
        <p:txBody>
          <a:bodyPr/>
          <a:lstStyle/>
          <a:p>
            <a:r>
              <a:rPr lang="en-US" dirty="0"/>
              <a:t>Content</a:t>
            </a:r>
          </a:p>
        </p:txBody>
      </p:sp>
      <p:grpSp>
        <p:nvGrpSpPr>
          <p:cNvPr id="13" name="Group 12"/>
          <p:cNvGrpSpPr/>
          <p:nvPr/>
        </p:nvGrpSpPr>
        <p:grpSpPr>
          <a:xfrm>
            <a:off x="201958" y="2130425"/>
            <a:ext cx="12032561" cy="2705060"/>
            <a:chOff x="108080" y="2621002"/>
            <a:chExt cx="12032561" cy="2705060"/>
          </a:xfrm>
        </p:grpSpPr>
        <p:pic>
          <p:nvPicPr>
            <p:cNvPr id="6" name="Picture 5"/>
            <p:cNvPicPr>
              <a:picLocks noChangeAspect="1"/>
            </p:cNvPicPr>
            <p:nvPr/>
          </p:nvPicPr>
          <p:blipFill>
            <a:blip r:embed="rId2"/>
            <a:stretch>
              <a:fillRect/>
            </a:stretch>
          </p:blipFill>
          <p:spPr>
            <a:xfrm>
              <a:off x="108080" y="2621002"/>
              <a:ext cx="12032561" cy="2705060"/>
            </a:xfrm>
            <a:prstGeom prst="rect">
              <a:avLst/>
            </a:prstGeom>
          </p:spPr>
        </p:pic>
        <p:cxnSp>
          <p:nvCxnSpPr>
            <p:cNvPr id="5" name="Straight Arrow Connector 4"/>
            <p:cNvCxnSpPr/>
            <p:nvPr/>
          </p:nvCxnSpPr>
          <p:spPr>
            <a:xfrm flipH="1">
              <a:off x="5151437" y="4335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p:nvPr/>
          </p:nvCxnSpPr>
          <p:spPr>
            <a:xfrm flipH="1">
              <a:off x="5151437" y="46402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p:nvPr/>
          </p:nvCxnSpPr>
          <p:spPr>
            <a:xfrm flipH="1">
              <a:off x="5151437" y="5097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10" name="TextBox 9"/>
            <p:cNvSpPr txBox="1"/>
            <p:nvPr/>
          </p:nvSpPr>
          <p:spPr>
            <a:xfrm>
              <a:off x="7818437" y="4104629"/>
              <a:ext cx="273376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(WORD)</a:t>
              </a:r>
            </a:p>
          </p:txBody>
        </p:sp>
        <p:sp>
          <p:nvSpPr>
            <p:cNvPr id="11" name="TextBox 10"/>
            <p:cNvSpPr txBox="1"/>
            <p:nvPr/>
          </p:nvSpPr>
          <p:spPr>
            <a:xfrm>
              <a:off x="7815168" y="4409429"/>
              <a:ext cx="254460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(PDF)</a:t>
              </a:r>
            </a:p>
          </p:txBody>
        </p:sp>
        <p:sp>
          <p:nvSpPr>
            <p:cNvPr id="12" name="TextBox 11"/>
            <p:cNvSpPr txBox="1"/>
            <p:nvPr/>
          </p:nvSpPr>
          <p:spPr>
            <a:xfrm>
              <a:off x="7815167" y="4825035"/>
              <a:ext cx="248048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Code snippets for use with PDF</a:t>
              </a:r>
            </a:p>
          </p:txBody>
        </p:sp>
      </p:grpSp>
    </p:spTree>
    <p:extLst>
      <p:ext uri="{BB962C8B-B14F-4D97-AF65-F5344CB8AC3E}">
        <p14:creationId xmlns:p14="http://schemas.microsoft.com/office/powerpoint/2010/main" val="27743155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https://github.com/DanielEgan/BotWorkshop</a:t>
            </a:r>
          </a:p>
        </p:txBody>
      </p:sp>
      <p:sp>
        <p:nvSpPr>
          <p:cNvPr id="3" name="Title 2"/>
          <p:cNvSpPr>
            <a:spLocks noGrp="1"/>
          </p:cNvSpPr>
          <p:nvPr>
            <p:ph type="title"/>
          </p:nvPr>
        </p:nvSpPr>
        <p:spPr/>
        <p:txBody>
          <a:bodyPr/>
          <a:lstStyle/>
          <a:p>
            <a:r>
              <a:rPr lang="en-US" dirty="0"/>
              <a:t>Content</a:t>
            </a:r>
          </a:p>
        </p:txBody>
      </p:sp>
      <p:pic>
        <p:nvPicPr>
          <p:cNvPr id="4" name="Picture 3"/>
          <p:cNvPicPr>
            <a:picLocks noChangeAspect="1"/>
          </p:cNvPicPr>
          <p:nvPr/>
        </p:nvPicPr>
        <p:blipFill>
          <a:blip r:embed="rId2"/>
          <a:stretch>
            <a:fillRect/>
          </a:stretch>
        </p:blipFill>
        <p:spPr>
          <a:xfrm>
            <a:off x="2713037" y="2049462"/>
            <a:ext cx="6478834" cy="4644370"/>
          </a:xfrm>
          <a:prstGeom prst="rect">
            <a:avLst/>
          </a:prstGeom>
        </p:spPr>
      </p:pic>
    </p:spTree>
    <p:extLst>
      <p:ext uri="{BB962C8B-B14F-4D97-AF65-F5344CB8AC3E}">
        <p14:creationId xmlns:p14="http://schemas.microsoft.com/office/powerpoint/2010/main" val="270680049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Conventions Used</a:t>
            </a:r>
          </a:p>
        </p:txBody>
      </p:sp>
      <p:pic>
        <p:nvPicPr>
          <p:cNvPr id="4" name="Picture 3"/>
          <p:cNvPicPr>
            <a:picLocks noChangeAspect="1"/>
          </p:cNvPicPr>
          <p:nvPr/>
        </p:nvPicPr>
        <p:blipFill>
          <a:blip r:embed="rId2"/>
          <a:stretch>
            <a:fillRect/>
          </a:stretch>
        </p:blipFill>
        <p:spPr>
          <a:xfrm>
            <a:off x="503237" y="1624214"/>
            <a:ext cx="3734124" cy="952583"/>
          </a:xfrm>
          <a:prstGeom prst="rect">
            <a:avLst/>
          </a:prstGeom>
        </p:spPr>
      </p:pic>
      <p:pic>
        <p:nvPicPr>
          <p:cNvPr id="5" name="Picture 4"/>
          <p:cNvPicPr>
            <a:picLocks noChangeAspect="1"/>
          </p:cNvPicPr>
          <p:nvPr/>
        </p:nvPicPr>
        <p:blipFill>
          <a:blip r:embed="rId3"/>
          <a:stretch>
            <a:fillRect/>
          </a:stretch>
        </p:blipFill>
        <p:spPr>
          <a:xfrm>
            <a:off x="503237" y="2869337"/>
            <a:ext cx="5334462" cy="1905165"/>
          </a:xfrm>
          <a:prstGeom prst="rect">
            <a:avLst/>
          </a:prstGeom>
        </p:spPr>
      </p:pic>
      <p:pic>
        <p:nvPicPr>
          <p:cNvPr id="6" name="Picture 5"/>
          <p:cNvPicPr>
            <a:picLocks noChangeAspect="1"/>
          </p:cNvPicPr>
          <p:nvPr/>
        </p:nvPicPr>
        <p:blipFill>
          <a:blip r:embed="rId4"/>
          <a:stretch>
            <a:fillRect/>
          </a:stretch>
        </p:blipFill>
        <p:spPr>
          <a:xfrm>
            <a:off x="503237" y="4945062"/>
            <a:ext cx="4861981" cy="1882303"/>
          </a:xfrm>
          <a:prstGeom prst="rect">
            <a:avLst/>
          </a:prstGeom>
        </p:spPr>
      </p:pic>
      <p:sp>
        <p:nvSpPr>
          <p:cNvPr id="7" name="Arrow: Left 6"/>
          <p:cNvSpPr/>
          <p:nvPr/>
        </p:nvSpPr>
        <p:spPr bwMode="auto">
          <a:xfrm>
            <a:off x="4581121" y="1874963"/>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p:cNvSpPr txBox="1"/>
          <p:nvPr/>
        </p:nvSpPr>
        <p:spPr>
          <a:xfrm>
            <a:off x="7970837" y="1624214"/>
            <a:ext cx="3584956"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Don’t type the ~$</a:t>
            </a:r>
          </a:p>
        </p:txBody>
      </p:sp>
      <p:sp>
        <p:nvSpPr>
          <p:cNvPr id="9" name="Arrow: Left 8"/>
          <p:cNvSpPr/>
          <p:nvPr/>
        </p:nvSpPr>
        <p:spPr bwMode="auto">
          <a:xfrm>
            <a:off x="5913437" y="31162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Left 9"/>
          <p:cNvSpPr/>
          <p:nvPr/>
        </p:nvSpPr>
        <p:spPr bwMode="auto">
          <a:xfrm>
            <a:off x="5941545" y="52498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p:cNvSpPr txBox="1"/>
          <p:nvPr/>
        </p:nvSpPr>
        <p:spPr>
          <a:xfrm>
            <a:off x="7132637" y="3527626"/>
            <a:ext cx="4901470" cy="1625060"/>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If you are using the PDF</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copy and paste from the </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txt file NOT the PDF</a:t>
            </a:r>
          </a:p>
        </p:txBody>
      </p:sp>
    </p:spTree>
    <p:extLst>
      <p:ext uri="{BB962C8B-B14F-4D97-AF65-F5344CB8AC3E}">
        <p14:creationId xmlns:p14="http://schemas.microsoft.com/office/powerpoint/2010/main" val="397730971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pPr marL="800100" lvl="2" indent="-571500">
              <a:buFont typeface="Arial" panose="020B0604020202020204" pitchFamily="34" charset="0"/>
              <a:buChar char="•"/>
            </a:pPr>
            <a:r>
              <a:rPr lang="en-US" dirty="0">
                <a:hlinkClick r:id="rId2"/>
              </a:rPr>
              <a:t>https://docs.botframework.com/  </a:t>
            </a:r>
            <a:r>
              <a:rPr lang="en-US" dirty="0"/>
              <a:t>  -  Bot Framework Docs</a:t>
            </a:r>
            <a:endParaRPr lang="en-US" dirty="0">
              <a:hlinkClick r:id="rId2"/>
            </a:endParaRPr>
          </a:p>
          <a:p>
            <a:pPr marL="800100" lvl="2" indent="-571500">
              <a:buFont typeface="Arial" panose="020B0604020202020204" pitchFamily="34" charset="0"/>
              <a:buChar char="•"/>
            </a:pPr>
            <a:r>
              <a:rPr lang="en-US" dirty="0">
                <a:hlinkClick r:id="rId2"/>
              </a:rPr>
              <a:t>https://github.com/pveller/ecommerce-chatbot</a:t>
            </a:r>
            <a:r>
              <a:rPr lang="en-US" dirty="0"/>
              <a:t>  - Node – Implements </a:t>
            </a:r>
            <a:r>
              <a:rPr lang="en-US" dirty="0" err="1"/>
              <a:t>IIntentInterface</a:t>
            </a:r>
            <a:endParaRPr lang="en-US" dirty="0"/>
          </a:p>
          <a:p>
            <a:pPr marL="800100" lvl="2" indent="-571500">
              <a:buFont typeface="Arial" panose="020B0604020202020204" pitchFamily="34" charset="0"/>
              <a:buChar char="•"/>
            </a:pPr>
            <a:r>
              <a:rPr lang="en-US" dirty="0">
                <a:hlinkClick r:id="rId3"/>
              </a:rPr>
              <a:t>https://github.com/Microsoft/BotBuilder</a:t>
            </a:r>
            <a:r>
              <a:rPr lang="en-US" dirty="0"/>
              <a:t>  - SDK’s has a samples folder </a:t>
            </a:r>
          </a:p>
          <a:p>
            <a:pPr marL="800100" lvl="2" indent="-571500">
              <a:buFont typeface="Arial" panose="020B0604020202020204" pitchFamily="34" charset="0"/>
              <a:buChar char="•"/>
            </a:pPr>
            <a:r>
              <a:rPr lang="en-US" dirty="0">
                <a:hlinkClick r:id="rId4"/>
              </a:rPr>
              <a:t>https://github.com/Microsoft/BotBuilder-Samples</a:t>
            </a:r>
            <a:r>
              <a:rPr lang="en-US" dirty="0"/>
              <a:t> - Different Samples (Skype, Facebook, etc.)</a:t>
            </a:r>
          </a:p>
          <a:p>
            <a:pPr marL="800100" lvl="2" indent="-571500">
              <a:buFont typeface="Arial" panose="020B0604020202020204" pitchFamily="34" charset="0"/>
              <a:buChar char="•"/>
            </a:pPr>
            <a:r>
              <a:rPr lang="en-US" dirty="0">
                <a:hlinkClick r:id="rId5"/>
              </a:rPr>
              <a:t>https://www.luis.ai/Help</a:t>
            </a:r>
            <a:r>
              <a:rPr lang="en-US" dirty="0"/>
              <a:t>  - Training videos and HOL for LUIS</a:t>
            </a:r>
          </a:p>
          <a:p>
            <a:pPr marL="800100" lvl="2" indent="-571500">
              <a:buFont typeface="Arial" panose="020B0604020202020204" pitchFamily="34" charset="0"/>
              <a:buChar char="•"/>
            </a:pPr>
            <a:r>
              <a:rPr lang="en-US" dirty="0">
                <a:hlinkClick r:id="rId6"/>
              </a:rPr>
              <a:t>https://docs.botframework.com/en-us/tools/bot-framework-emulator/</a:t>
            </a:r>
            <a:r>
              <a:rPr lang="en-US" dirty="0"/>
              <a:t>  Emulator download</a:t>
            </a:r>
          </a:p>
          <a:p>
            <a:pPr marL="800100" lvl="2" indent="-571500">
              <a:buFont typeface="Arial" panose="020B0604020202020204" pitchFamily="34" charset="0"/>
              <a:buChar char="•"/>
            </a:pPr>
            <a:r>
              <a:rPr lang="en-US" u="sng" dirty="0">
                <a:hlinkClick r:id="rId7"/>
              </a:rPr>
              <a:t>http://aka.ms/bf-bc-vstemplate</a:t>
            </a:r>
            <a:r>
              <a:rPr lang="en-US" dirty="0"/>
              <a:t>  C# Bot Template</a:t>
            </a:r>
          </a:p>
          <a:p>
            <a:pPr marL="800100" lvl="2" indent="-571500">
              <a:buFont typeface="Arial" panose="020B0604020202020204" pitchFamily="34" charset="0"/>
              <a:buChar char="•"/>
            </a:pPr>
            <a:r>
              <a:rPr lang="en-US" dirty="0"/>
              <a:t> </a:t>
            </a:r>
            <a:r>
              <a:rPr lang="en-US" u="sng" dirty="0">
                <a:hlinkClick r:id="rId8"/>
              </a:rPr>
              <a:t>https://ngrok.com</a:t>
            </a:r>
            <a:r>
              <a:rPr lang="en-US" dirty="0"/>
              <a:t> - </a:t>
            </a:r>
            <a:r>
              <a:rPr lang="en-US" dirty="0" err="1"/>
              <a:t>Ngrok</a:t>
            </a:r>
            <a:r>
              <a:rPr lang="en-US" dirty="0"/>
              <a:t> </a:t>
            </a:r>
          </a:p>
          <a:p>
            <a:pPr marL="800100" lvl="2" indent="-571500">
              <a:buFont typeface="Arial" panose="020B0604020202020204" pitchFamily="34" charset="0"/>
              <a:buChar char="•"/>
            </a:pPr>
            <a:endParaRPr lang="en-US" dirty="0"/>
          </a:p>
          <a:p>
            <a:pPr marL="5715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23407398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filmforte.files.wordpress.com/2013/02/you-talkin-to-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37" y="26699"/>
            <a:ext cx="5329238" cy="67471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0" y="1516063"/>
            <a:ext cx="7021513" cy="917575"/>
          </a:xfrm>
        </p:spPr>
        <p:txBody>
          <a:bodyPr/>
          <a:lstStyle/>
          <a:p>
            <a:r>
              <a:rPr lang="en-US" dirty="0"/>
              <a:t>You talking to me?</a:t>
            </a:r>
            <a:br>
              <a:rPr lang="en-US" dirty="0"/>
            </a:br>
            <a:r>
              <a:rPr lang="en-US" sz="3200" dirty="0"/>
              <a:t>Why NLP is Making Bots the New Apps.</a:t>
            </a:r>
            <a:endParaRPr lang="en-US" dirty="0"/>
          </a:p>
        </p:txBody>
      </p:sp>
      <p:sp>
        <p:nvSpPr>
          <p:cNvPr id="4" name="Title 1"/>
          <p:cNvSpPr txBox="1">
            <a:spLocks/>
          </p:cNvSpPr>
          <p:nvPr/>
        </p:nvSpPr>
        <p:spPr>
          <a:xfrm>
            <a:off x="274637" y="5249862"/>
            <a:ext cx="7021801"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b="1" dirty="0">
                <a:solidFill>
                  <a:srgbClr val="0078D7"/>
                </a:solidFill>
              </a:rPr>
              <a:t>@Daniel Egan</a:t>
            </a:r>
            <a:br>
              <a:rPr lang="en-US" sz="2800" dirty="0">
                <a:solidFill>
                  <a:srgbClr val="0078D7"/>
                </a:solidFill>
              </a:rPr>
            </a:br>
            <a:r>
              <a:rPr lang="en-US" sz="2400" dirty="0">
                <a:solidFill>
                  <a:srgbClr val="0078D7"/>
                </a:solidFill>
              </a:rPr>
              <a:t>Technical Evangelist - Microsoft</a:t>
            </a:r>
            <a:endParaRPr lang="en-US" sz="2800" dirty="0">
              <a:solidFill>
                <a:srgbClr val="0078D7"/>
              </a:solidFill>
            </a:endParaRPr>
          </a:p>
        </p:txBody>
      </p:sp>
    </p:spTree>
    <p:extLst>
      <p:ext uri="{BB962C8B-B14F-4D97-AF65-F5344CB8AC3E}">
        <p14:creationId xmlns:p14="http://schemas.microsoft.com/office/powerpoint/2010/main" val="41980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serscontent2.emaze.com/images/c256e60f-3cd4-4f85-ba7b-2f893fc76bb4/f6743eba-4d58-4e85-96c6-04ec4b4d73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037" y="0"/>
            <a:ext cx="5900738" cy="6994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4"/>
          <p:cNvSpPr txBox="1">
            <a:spLocks/>
          </p:cNvSpPr>
          <p:nvPr/>
        </p:nvSpPr>
        <p:spPr>
          <a:xfrm>
            <a:off x="274639" y="1241426"/>
            <a:ext cx="5486399" cy="10987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Charles Babbage</a:t>
            </a:r>
          </a:p>
        </p:txBody>
      </p:sp>
      <p:sp>
        <p:nvSpPr>
          <p:cNvPr id="4" name="TextBox 3"/>
          <p:cNvSpPr txBox="1"/>
          <p:nvPr/>
        </p:nvSpPr>
        <p:spPr>
          <a:xfrm>
            <a:off x="199234" y="2963862"/>
            <a:ext cx="579119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Know as the "Father of the Computer"</a:t>
            </a:r>
          </a:p>
        </p:txBody>
      </p:sp>
      <p:sp>
        <p:nvSpPr>
          <p:cNvPr id="5" name="TextBox 4"/>
          <p:cNvSpPr txBox="1"/>
          <p:nvPr/>
        </p:nvSpPr>
        <p:spPr>
          <a:xfrm>
            <a:off x="274639" y="2125662"/>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1791 - 1871</a:t>
            </a:r>
          </a:p>
        </p:txBody>
      </p:sp>
    </p:spTree>
    <p:extLst>
      <p:ext uri="{BB962C8B-B14F-4D97-AF65-F5344CB8AC3E}">
        <p14:creationId xmlns:p14="http://schemas.microsoft.com/office/powerpoint/2010/main" val="3748216109"/>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230e9df3-be65-4c73-a93b-d1236ebd677e"/>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8ff673fc-3231-4e3a-893b-6d7f7cd32766"/>
    <ds:schemaRef ds:uri="01c77077-aee4-4b5f-bd4e-9cd40a6fff29"/>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19542</TotalTime>
  <Words>2401</Words>
  <Application>Microsoft Office PowerPoint</Application>
  <PresentationFormat>Custom</PresentationFormat>
  <Paragraphs>424</Paragraphs>
  <Slides>86</Slides>
  <Notes>17</Notes>
  <HiddenSlides>0</HiddenSlides>
  <MMClips>2</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86</vt:i4>
      </vt:variant>
    </vt:vector>
  </HeadingPairs>
  <TitlesOfParts>
    <vt:vector size="98" baseType="lpstr">
      <vt:lpstr>Arial</vt:lpstr>
      <vt:lpstr>Calibri</vt:lpstr>
      <vt:lpstr>Consolas</vt:lpstr>
      <vt:lpstr>Segoe UI</vt:lpstr>
      <vt:lpstr>Segoe UI Light</vt:lpstr>
      <vt:lpstr>Wingdings</vt:lpstr>
      <vt:lpstr>5-30721_Build_2016_Template_Light</vt:lpstr>
      <vt:lpstr>5-30721_Build_2016_Template_Dark</vt:lpstr>
      <vt:lpstr>5-30711_TR22_BO_CT_Template</vt:lpstr>
      <vt:lpstr>COLOR TEMPLATE</vt:lpstr>
      <vt:lpstr>5_COLOR TEMPLATE</vt:lpstr>
      <vt:lpstr>5-50033_TR23_BO_CT_Template</vt:lpstr>
      <vt:lpstr>You talking to me? Why NLP is Making Bots the New Apps.  Building Bots with the Bot Framework for the enterprise and beyond.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Eliza</vt:lpstr>
      <vt:lpstr>Parry</vt:lpstr>
      <vt:lpstr>PowerPoint Presentation</vt:lpstr>
      <vt:lpstr>But they were not very useful.  Why?</vt:lpstr>
      <vt:lpstr>What is a chatbot?</vt:lpstr>
      <vt:lpstr>It is not a robot….</vt:lpstr>
      <vt:lpstr>It is an computer program that simulates human conversation, or chat, usually on on  a messaging platform.  (Slack, kik, Messenger, Skype, Web ,etc.)</vt:lpstr>
      <vt:lpstr>PowerPoint Presentation</vt:lpstr>
      <vt:lpstr>Text based adventure games </vt:lpstr>
      <vt:lpstr>PowerPoint Presentation</vt:lpstr>
      <vt:lpstr>NLP To the Rescue</vt:lpstr>
      <vt:lpstr>PowerPoint Presentation</vt:lpstr>
      <vt:lpstr>PowerPoint Presentation</vt:lpstr>
      <vt:lpstr>Why is NLP so hard?</vt:lpstr>
      <vt:lpstr>PowerPoint Presentation</vt:lpstr>
      <vt:lpstr>PowerPoint Presentation</vt:lpstr>
      <vt:lpstr>Conceptional Dependency Theory</vt:lpstr>
      <vt:lpstr>PowerPoint Presentation</vt:lpstr>
      <vt:lpstr>“If I have seen further, it is by standing on the shoulders of giants.”</vt:lpstr>
      <vt:lpstr>PowerPoint Presentation</vt:lpstr>
      <vt:lpstr>Determine Intent</vt:lpstr>
      <vt:lpstr>PowerPoint Presentation</vt:lpstr>
      <vt:lpstr>PowerPoint Presentation</vt:lpstr>
      <vt:lpstr>PowerPoint Presentation</vt:lpstr>
      <vt:lpstr>The Bot Framework</vt:lpstr>
      <vt:lpstr>PowerPoint Presentation</vt:lpstr>
      <vt:lpstr>PowerPoint Presentation</vt:lpstr>
      <vt:lpstr>PowerPoint Presentation</vt:lpstr>
      <vt:lpstr>Connector Service</vt:lpstr>
      <vt:lpstr>PowerPoint Presentation</vt:lpstr>
      <vt:lpstr>PowerPoint Presentation</vt:lpstr>
      <vt:lpstr>Connector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Helpers : Prompts and Form Flow</vt:lpstr>
      <vt:lpstr>PowerPoint Presentation</vt:lpstr>
      <vt:lpstr>PowerPoint Presentation</vt:lpstr>
      <vt:lpstr>PowerPoint Presentation</vt:lpstr>
      <vt:lpstr>PowerPoint Presentation</vt:lpstr>
      <vt:lpstr>PowerPoint Presentation</vt:lpstr>
      <vt:lpstr>PowerPoint Presentation</vt:lpstr>
      <vt:lpstr>What about node?</vt:lpstr>
      <vt:lpstr>PowerPoint Presentation</vt:lpstr>
      <vt:lpstr>PowerPoint Presentation</vt:lpstr>
      <vt:lpstr>PowerPoint Presentation</vt:lpstr>
      <vt:lpstr>PowerPoint Presentation</vt:lpstr>
      <vt:lpstr>PowerPoint Presentation</vt:lpstr>
      <vt:lpstr>PowerPoint Presentation</vt:lpstr>
      <vt:lpstr>Persisting Data</vt:lpstr>
      <vt:lpstr>What else?</vt:lpstr>
      <vt:lpstr>PowerPoint Presentation</vt:lpstr>
      <vt:lpstr>PowerPoint Presentation</vt:lpstr>
      <vt:lpstr>PowerPoint Presentation</vt:lpstr>
      <vt:lpstr>Let’s Get Hands on.</vt:lpstr>
      <vt:lpstr>Examples of Saving time</vt:lpstr>
      <vt:lpstr>Technology Needed today Node</vt:lpstr>
      <vt:lpstr>Content</vt:lpstr>
      <vt:lpstr>Content</vt:lpstr>
      <vt:lpstr>Conventions Used</vt:lpstr>
      <vt:lpstr>Additional Materials</vt:lpstr>
      <vt:lpstr>You talking to me? Why NLP is Making Bots the New Apps.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Shows</dc:creator>
  <cp:keywords>Microsoft Build 2016</cp:keywords>
  <dc:description>Template: Mitchell Derrey, Silver Fox Productions
Formatting: 
Audience Type:</dc:description>
  <cp:lastModifiedBy>Daniel Egan</cp:lastModifiedBy>
  <cp:revision>155</cp:revision>
  <dcterms:created xsi:type="dcterms:W3CDTF">2016-03-30T17:18:35Z</dcterms:created>
  <dcterms:modified xsi:type="dcterms:W3CDTF">2017-02-09T21:49:11Z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